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2" r:id="rId5"/>
    <p:sldId id="283" r:id="rId6"/>
    <p:sldId id="284" r:id="rId7"/>
    <p:sldId id="285" r:id="rId8"/>
    <p:sldId id="286" r:id="rId9"/>
    <p:sldId id="287" r:id="rId10"/>
    <p:sldId id="288" r:id="rId11"/>
    <p:sldId id="289" r:id="rId12"/>
    <p:sldId id="290" r:id="rId13"/>
    <p:sldId id="291" r:id="rId14"/>
    <p:sldId id="292" r:id="rId15"/>
    <p:sldId id="293" r:id="rId16"/>
    <p:sldId id="294" r:id="rId17"/>
    <p:sldId id="295" r:id="rId18"/>
    <p:sldId id="296" r:id="rId19"/>
    <p:sldId id="297" r:id="rId20"/>
    <p:sldId id="298" r:id="rId21"/>
    <p:sldId id="29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accent1_2" csCatId="accent1" phldr="1"/>
      <dgm:spPr/>
      <dgm:t>
        <a:bodyPr/>
        <a:lstStyle/>
        <a:p>
          <a:endParaRPr lang="en-US"/>
        </a:p>
      </dgm:t>
    </dgm:pt>
    <dgm:pt modelId="{D456CB0D-7FD2-4EF8-BAE5-7BB68CBD569C}">
      <dgm:prSet custT="1"/>
      <dgm:spPr/>
      <dgm:t>
        <a:bodyPr/>
        <a:lstStyle/>
        <a:p>
          <a:r>
            <a:rPr lang="en-US" sz="1800" b="0" i="0" dirty="0"/>
            <a:t>HTML is used to create electronic documents (called pages) that are displayed on the World Wide Web</a:t>
          </a:r>
          <a:r>
            <a:rPr lang="en-US" sz="2000" b="0" i="0" dirty="0"/>
            <a:t>.</a:t>
          </a:r>
          <a:endParaRPr lang="en-US" sz="2000" dirty="0"/>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022A9CC9-DE66-45F5-BC7C-F82FCC7EA29A}">
      <dgm:prSet custT="1"/>
      <dgm:spPr/>
      <dgm:t>
        <a:bodyPr/>
        <a:lstStyle/>
        <a:p>
          <a:r>
            <a:rPr lang="en-US" sz="1800" b="0" i="0" dirty="0"/>
            <a:t>CSS stands for </a:t>
          </a:r>
          <a:r>
            <a:rPr lang="en-US" sz="1800" b="1" i="0" dirty="0"/>
            <a:t>Cascading Style Sheets</a:t>
          </a:r>
          <a:r>
            <a:rPr lang="en-US" sz="1800" b="0" i="0" dirty="0"/>
            <a:t>. It is the language for describing the presentation of Web pages, including colors, layout, and fonts, thus making our web pages presentable to the users</a:t>
          </a:r>
          <a:r>
            <a:rPr lang="en-US" sz="1400" b="0" i="0" dirty="0"/>
            <a:t>.</a:t>
          </a:r>
          <a:r>
            <a:rPr lang="en-US" sz="1400" dirty="0"/>
            <a:t> </a:t>
          </a:r>
        </a:p>
      </dgm:t>
    </dgm:pt>
    <dgm:pt modelId="{226D4D88-ED77-4EAA-AB66-FF7829EF4692}" type="parTrans" cxnId="{76C2B31A-D28D-4419-9C6D-6AF2C31AACB5}">
      <dgm:prSet/>
      <dgm:spPr/>
      <dgm:t>
        <a:bodyPr/>
        <a:lstStyle/>
        <a:p>
          <a:endParaRPr lang="en-US"/>
        </a:p>
      </dgm:t>
    </dgm:pt>
    <dgm:pt modelId="{6B616B54-4F7E-4C19-AB07-CF929DE0226E}" type="sibTrans" cxnId="{76C2B31A-D28D-4419-9C6D-6AF2C31AACB5}">
      <dgm:prSet/>
      <dgm:spPr/>
      <dgm:t>
        <a:bodyPr/>
        <a:lstStyle/>
        <a:p>
          <a:endParaRPr lang="en-US"/>
        </a:p>
      </dgm:t>
    </dgm:pt>
    <dgm:pt modelId="{E25CB8D7-2E39-4D62-85A9-BEB48A46DBE6}">
      <dgm:prSet custT="1"/>
      <dgm:spPr/>
      <dgm:t>
        <a:bodyPr/>
        <a:lstStyle/>
        <a:p>
          <a:r>
            <a:rPr lang="en-US" sz="2800" b="1" dirty="0"/>
            <a:t>BOOTSTRAP</a:t>
          </a:r>
          <a:endParaRPr lang="en-US" sz="1600" b="1" dirty="0"/>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FEA0EDC1-022C-43AF-809A-43A91E8CBF17}">
      <dgm:prSet custT="1"/>
      <dgm:spPr/>
      <dgm:t>
        <a:bodyPr/>
        <a:lstStyle/>
        <a:p>
          <a:r>
            <a:rPr lang="en-US" sz="1800" b="0" i="0" dirty="0"/>
            <a:t>Bootstrap is a HTML, CSS &amp; JS Library that focuses on </a:t>
          </a:r>
          <a:r>
            <a:rPr lang="en-US" sz="1800" b="1" i="0" dirty="0"/>
            <a:t>simplifying the development of informative web pages</a:t>
          </a:r>
          <a:r>
            <a:rPr lang="en-US" sz="1800" b="0" i="0" dirty="0"/>
            <a:t> (as opposed to web apps).</a:t>
          </a:r>
          <a:endParaRPr lang="en-US" sz="1800" dirty="0"/>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E1C50BCF-4341-4FE3-909A-A05E62610686}">
      <dgm:prSet custT="1"/>
      <dgm:spPr/>
      <dgm:t>
        <a:bodyPr/>
        <a:lstStyle/>
        <a:p>
          <a:r>
            <a:rPr lang="en-US" sz="2800" b="1" dirty="0"/>
            <a:t>CSS</a:t>
          </a:r>
          <a:endParaRPr lang="en-US" sz="1200" b="1" dirty="0"/>
        </a:p>
      </dgm:t>
    </dgm:pt>
    <dgm:pt modelId="{DA290AD4-4CCE-4E29-8FD8-F344753A610C}" type="sibTrans" cxnId="{C746E1DB-6C1C-4011-8F33-80397E2199E4}">
      <dgm:prSet/>
      <dgm:spPr/>
      <dgm:t>
        <a:bodyPr/>
        <a:lstStyle/>
        <a:p>
          <a:endParaRPr lang="en-US"/>
        </a:p>
      </dgm:t>
    </dgm:pt>
    <dgm:pt modelId="{37287D1C-9A77-4D5F-9D2B-78D65EC7BE06}" type="parTrans" cxnId="{C746E1DB-6C1C-4011-8F33-80397E2199E4}">
      <dgm:prSet/>
      <dgm:spPr/>
      <dgm:t>
        <a:bodyPr/>
        <a:lstStyle/>
        <a:p>
          <a:endParaRPr lang="en-US"/>
        </a:p>
      </dgm:t>
    </dgm:pt>
    <dgm:pt modelId="{01B965F8-E325-43B3-80B3-B9D1E0388BA4}">
      <dgm:prSet custT="1"/>
      <dgm:spPr/>
      <dgm:t>
        <a:bodyPr/>
        <a:lstStyle/>
        <a:p>
          <a:r>
            <a:rPr lang="en-US" sz="2800" b="1" dirty="0"/>
            <a:t>HTML</a:t>
          </a:r>
          <a:endParaRPr lang="en-US" sz="1200" b="1" dirty="0"/>
        </a:p>
      </dgm:t>
    </dgm:pt>
    <dgm:pt modelId="{D9FB109A-2592-4A30-94DA-80D89CA21E17}" type="sibTrans" cxnId="{AE30458B-DAD5-4515-A0A8-7AF405483E95}">
      <dgm:prSet/>
      <dgm:spPr/>
      <dgm:t>
        <a:bodyPr/>
        <a:lstStyle/>
        <a:p>
          <a:endParaRPr lang="en-US"/>
        </a:p>
      </dgm:t>
    </dgm:pt>
    <dgm:pt modelId="{54BC3EB5-4779-4295-B263-A5EE4BC01C72}" type="parTrans" cxnId="{AE30458B-DAD5-4515-A0A8-7AF405483E95}">
      <dgm:prSet/>
      <dgm:spPr/>
      <dgm:t>
        <a:bodyPr/>
        <a:lstStyle/>
        <a:p>
          <a:endParaRPr lang="en-US"/>
        </a:p>
      </dgm:t>
    </dgm:pt>
    <dgm:pt modelId="{C8F25F9E-6B1C-40BE-81D8-31B97CE64E36}" type="pres">
      <dgm:prSet presAssocID="{05317A65-8390-4E3C-8A24-9C1005BCEABA}" presName="Name0" presStyleCnt="0">
        <dgm:presLayoutVars>
          <dgm:chMax/>
          <dgm:chPref/>
          <dgm:animLvl val="lvl"/>
        </dgm:presLayoutVars>
      </dgm:prSet>
      <dgm:spPr/>
    </dgm:pt>
    <dgm:pt modelId="{4F58C91C-FB1A-447A-97CF-21B61CB6E1BD}" type="pres">
      <dgm:prSet presAssocID="{01B965F8-E325-43B3-80B3-B9D1E0388BA4}" presName="composite" presStyleCnt="0"/>
      <dgm:spPr/>
    </dgm:pt>
    <dgm:pt modelId="{5DCCE6F8-4341-4646-A084-F3DC31275922}" type="pres">
      <dgm:prSet presAssocID="{01B965F8-E325-43B3-80B3-B9D1E0388BA4}" presName="Parent1" presStyleLbl="alignNode1" presStyleIdx="0" presStyleCnt="3" custLinFactNeighborX="360">
        <dgm:presLayoutVars>
          <dgm:chMax val="1"/>
          <dgm:chPref val="1"/>
          <dgm:bulletEnabled val="1"/>
        </dgm:presLayoutVars>
      </dgm:prSet>
      <dgm:spPr/>
    </dgm:pt>
    <dgm:pt modelId="{D71B0C25-D16A-4FA5-B934-11CB1F2F3DC3}" type="pres">
      <dgm:prSet presAssocID="{01B965F8-E325-43B3-80B3-B9D1E0388BA4}" presName="Childtext1" presStyleLbl="revTx" presStyleIdx="0" presStyleCnt="3">
        <dgm:presLayoutVars>
          <dgm:chMax val="0"/>
          <dgm:chPref val="0"/>
          <dgm:bulletEnabled/>
        </dgm:presLayoutVars>
      </dgm:prSet>
      <dgm:spPr/>
    </dgm:pt>
    <dgm:pt modelId="{0F192616-A69A-44BA-A0BB-1FEC56024EF1}" type="pres">
      <dgm:prSet presAssocID="{01B965F8-E325-43B3-80B3-B9D1E0388BA4}"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C72818FE-5426-47CF-8217-593D962B2816}" type="pres">
      <dgm:prSet presAssocID="{01B965F8-E325-43B3-80B3-B9D1E0388BA4}" presName="ConnectLineEnd" presStyleLbl="node1" presStyleIdx="0" presStyleCnt="3"/>
      <dgm:spPr/>
    </dgm:pt>
    <dgm:pt modelId="{7E84F1D4-186F-49B7-9436-D8EEB352F101}" type="pres">
      <dgm:prSet presAssocID="{01B965F8-E325-43B3-80B3-B9D1E0388BA4}" presName="EmptyPane" presStyleCnt="0"/>
      <dgm:spPr/>
    </dgm:pt>
    <dgm:pt modelId="{CDDFF639-A5A5-4B69-9D4B-7FE3C8F95615}" type="pres">
      <dgm:prSet presAssocID="{D9FB109A-2592-4A30-94DA-80D89CA21E17}" presName="spaceBetweenRectangles" presStyleLbl="fgAcc1" presStyleIdx="0" presStyleCnt="2"/>
      <dgm:spPr/>
    </dgm:pt>
    <dgm:pt modelId="{B28B0E8D-AACC-404C-AA43-CAFE6067C63B}" type="pres">
      <dgm:prSet presAssocID="{E1C50BCF-4341-4FE3-909A-A05E62610686}" presName="composite" presStyleCnt="0"/>
      <dgm:spPr/>
    </dgm:pt>
    <dgm:pt modelId="{A8DED61D-A7B6-4CBE-9F37-0CC6544904EA}" type="pres">
      <dgm:prSet presAssocID="{E1C50BCF-4341-4FE3-909A-A05E62610686}" presName="Parent1" presStyleLbl="alignNode1" presStyleIdx="1" presStyleCnt="3" custLinFactY="-45670" custLinFactNeighborY="-100000">
        <dgm:presLayoutVars>
          <dgm:chMax val="1"/>
          <dgm:chPref val="1"/>
          <dgm:bulletEnabled val="1"/>
        </dgm:presLayoutVars>
      </dgm:prSet>
      <dgm:spPr/>
    </dgm:pt>
    <dgm:pt modelId="{ECC76F64-70E8-4C84-B855-77BE880B7902}" type="pres">
      <dgm:prSet presAssocID="{E1C50BCF-4341-4FE3-909A-A05E62610686}" presName="Childtext1" presStyleLbl="revTx" presStyleIdx="1" presStyleCnt="3">
        <dgm:presLayoutVars>
          <dgm:chMax val="0"/>
          <dgm:chPref val="0"/>
          <dgm:bulletEnabled/>
        </dgm:presLayoutVars>
      </dgm:prSet>
      <dgm:spPr/>
    </dgm:pt>
    <dgm:pt modelId="{AA59C428-BF0D-418D-979F-D049ABDECB1E}" type="pres">
      <dgm:prSet presAssocID="{E1C50BCF-4341-4FE3-909A-A05E62610686}"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B012B43E-9763-4723-8C6E-70C089A54634}" type="pres">
      <dgm:prSet presAssocID="{E1C50BCF-4341-4FE3-909A-A05E62610686}" presName="ConnectLineEnd" presStyleLbl="node1" presStyleIdx="1" presStyleCnt="3"/>
      <dgm:spPr/>
    </dgm:pt>
    <dgm:pt modelId="{E32FA19F-7E13-42FD-A05C-C88BF6CF10B7}" type="pres">
      <dgm:prSet presAssocID="{E1C50BCF-4341-4FE3-909A-A05E62610686}" presName="EmptyPane" presStyleCnt="0"/>
      <dgm:spPr/>
    </dgm:pt>
    <dgm:pt modelId="{3980426A-4B2A-4916-BA8E-2A46A1935B3A}" type="pres">
      <dgm:prSet presAssocID="{DA290AD4-4CCE-4E29-8FD8-F344753A610C}" presName="spaceBetweenRectangles" presStyleLbl="fgAcc1" presStyleIdx="1" presStyleCnt="2"/>
      <dgm:spPr/>
    </dgm:pt>
    <dgm:pt modelId="{71AC6B0B-6C83-4151-BEC5-501A956E93A4}" type="pres">
      <dgm:prSet presAssocID="{E25CB8D7-2E39-4D62-85A9-BEB48A46DBE6}" presName="composite" presStyleCnt="0"/>
      <dgm:spPr/>
    </dgm:pt>
    <dgm:pt modelId="{D7CFD748-515A-4C82-ABED-134EC9682E75}" type="pres">
      <dgm:prSet presAssocID="{E25CB8D7-2E39-4D62-85A9-BEB48A46DBE6}" presName="Parent1" presStyleLbl="alignNode1" presStyleIdx="2" presStyleCnt="3">
        <dgm:presLayoutVars>
          <dgm:chMax val="1"/>
          <dgm:chPref val="1"/>
          <dgm:bulletEnabled val="1"/>
        </dgm:presLayoutVars>
      </dgm:prSet>
      <dgm:spPr/>
    </dgm:pt>
    <dgm:pt modelId="{B94D21D0-2A8F-4CEE-A05D-23DA38BFDEB1}" type="pres">
      <dgm:prSet presAssocID="{E25CB8D7-2E39-4D62-85A9-BEB48A46DBE6}" presName="Childtext1" presStyleLbl="revTx" presStyleIdx="2" presStyleCnt="3">
        <dgm:presLayoutVars>
          <dgm:chMax val="0"/>
          <dgm:chPref val="0"/>
          <dgm:bulletEnabled/>
        </dgm:presLayoutVars>
      </dgm:prSet>
      <dgm:spPr/>
    </dgm:pt>
    <dgm:pt modelId="{45DC5BF2-7EA5-421C-9F58-176ED56B0D8F}" type="pres">
      <dgm:prSet presAssocID="{E25CB8D7-2E39-4D62-85A9-BEB48A46DBE6}"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C8B05CFD-58BC-4D28-A026-D2CDA45CA1B7}" type="pres">
      <dgm:prSet presAssocID="{E25CB8D7-2E39-4D62-85A9-BEB48A46DBE6}" presName="ConnectLineEnd" presStyleLbl="node1" presStyleIdx="2" presStyleCnt="3"/>
      <dgm:spPr/>
    </dgm:pt>
    <dgm:pt modelId="{0CC7D028-53D6-4C76-900C-964A0062F777}" type="pres">
      <dgm:prSet presAssocID="{E25CB8D7-2E39-4D62-85A9-BEB48A46DBE6}" presName="EmptyPane" presStyleCnt="0"/>
      <dgm:spPr/>
    </dgm:pt>
  </dgm:ptLst>
  <dgm:cxnLst>
    <dgm:cxn modelId="{76C2B31A-D28D-4419-9C6D-6AF2C31AACB5}" srcId="{E1C50BCF-4341-4FE3-909A-A05E62610686}" destId="{022A9CC9-DE66-45F5-BC7C-F82FCC7EA29A}" srcOrd="0" destOrd="0" parTransId="{226D4D88-ED77-4EAA-AB66-FF7829EF4692}" sibTransId="{6B616B54-4F7E-4C19-AB07-CF929DE0226E}"/>
    <dgm:cxn modelId="{CE2B4C2A-B7E5-48D1-A210-0448E634A636}" type="presOf" srcId="{022A9CC9-DE66-45F5-BC7C-F82FCC7EA29A}" destId="{ECC76F64-70E8-4C84-B855-77BE880B7902}" srcOrd="0" destOrd="0" presId="urn:microsoft.com/office/officeart/2016/7/layout/HexagonTimeline"/>
    <dgm:cxn modelId="{5B89CE32-1571-43FE-ADC1-56FE9C70269D}" type="presOf" srcId="{01B965F8-E325-43B3-80B3-B9D1E0388BA4}" destId="{5DCCE6F8-4341-4646-A084-F3DC31275922}" srcOrd="0" destOrd="0" presId="urn:microsoft.com/office/officeart/2016/7/layout/HexagonTimeline"/>
    <dgm:cxn modelId="{B8A81A40-BC59-4555-B575-E297D963A15D}" type="presOf" srcId="{D456CB0D-7FD2-4EF8-BAE5-7BB68CBD569C}" destId="{D71B0C25-D16A-4FA5-B934-11CB1F2F3DC3}"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165A9352-1B0F-47E8-88A9-D548BB479351}" type="presOf" srcId="{FEA0EDC1-022C-43AF-809A-43A91E8CBF17}" destId="{B94D21D0-2A8F-4CEE-A05D-23DA38BFDEB1}" srcOrd="0" destOrd="0" presId="urn:microsoft.com/office/officeart/2016/7/layout/HexagonTimeline"/>
    <dgm:cxn modelId="{51E16887-90AA-43B1-A622-B2F7807B3CE3}" type="presOf" srcId="{05317A65-8390-4E3C-8A24-9C1005BCEABA}" destId="{C8F25F9E-6B1C-40BE-81D8-31B97CE64E36}" srcOrd="0" destOrd="0" presId="urn:microsoft.com/office/officeart/2016/7/layout/HexagonTimeline"/>
    <dgm:cxn modelId="{AE30458B-DAD5-4515-A0A8-7AF405483E95}" srcId="{05317A65-8390-4E3C-8A24-9C1005BCEABA}" destId="{01B965F8-E325-43B3-80B3-B9D1E0388BA4}" srcOrd="0" destOrd="0" parTransId="{54BC3EB5-4779-4295-B263-A5EE4BC01C72}" sibTransId="{D9FB109A-2592-4A30-94DA-80D89CA21E17}"/>
    <dgm:cxn modelId="{3CE090A0-12C1-4496-AFA5-7B8A87A738BD}" srcId="{E25CB8D7-2E39-4D62-85A9-BEB48A46DBE6}" destId="{FEA0EDC1-022C-43AF-809A-43A91E8CBF17}" srcOrd="0" destOrd="0" parTransId="{559973B4-D0F4-4A49-A038-9D777A950745}" sibTransId="{07076A80-BF1A-4A31-9612-2DC93C15CE8D}"/>
    <dgm:cxn modelId="{D2DB33BF-C21E-482A-8D25-2B5A0606CD9E}" type="presOf" srcId="{E25CB8D7-2E39-4D62-85A9-BEB48A46DBE6}" destId="{D7CFD748-515A-4C82-ABED-134EC9682E75}" srcOrd="0" destOrd="0" presId="urn:microsoft.com/office/officeart/2016/7/layout/HexagonTimeline"/>
    <dgm:cxn modelId="{DCC756BF-8846-411D-A43A-9DCD497855F5}" srcId="{01B965F8-E325-43B3-80B3-B9D1E0388BA4}" destId="{D456CB0D-7FD2-4EF8-BAE5-7BB68CBD569C}" srcOrd="0" destOrd="0" parTransId="{2CA6D229-346F-4A50-9D72-6871FD9014D2}" sibTransId="{89661896-A979-48DD-8B17-88222238DBD0}"/>
    <dgm:cxn modelId="{C746E1DB-6C1C-4011-8F33-80397E2199E4}" srcId="{05317A65-8390-4E3C-8A24-9C1005BCEABA}" destId="{E1C50BCF-4341-4FE3-909A-A05E62610686}" srcOrd="1" destOrd="0" parTransId="{37287D1C-9A77-4D5F-9D2B-78D65EC7BE06}" sibTransId="{DA290AD4-4CCE-4E29-8FD8-F344753A610C}"/>
    <dgm:cxn modelId="{DFE613E4-EF32-4AE9-B879-74FE3C2A78F9}" type="presOf" srcId="{E1C50BCF-4341-4FE3-909A-A05E62610686}" destId="{A8DED61D-A7B6-4CBE-9F37-0CC6544904EA}" srcOrd="0" destOrd="0" presId="urn:microsoft.com/office/officeart/2016/7/layout/HexagonTimeline"/>
    <dgm:cxn modelId="{D88FE23C-2633-4C19-9881-4F690D92EE67}" type="presParOf" srcId="{C8F25F9E-6B1C-40BE-81D8-31B97CE64E36}" destId="{4F58C91C-FB1A-447A-97CF-21B61CB6E1BD}" srcOrd="0" destOrd="0" presId="urn:microsoft.com/office/officeart/2016/7/layout/HexagonTimeline"/>
    <dgm:cxn modelId="{F0C2A06F-D4AF-4D16-8CE9-B002C133DE8D}" type="presParOf" srcId="{4F58C91C-FB1A-447A-97CF-21B61CB6E1BD}" destId="{5DCCE6F8-4341-4646-A084-F3DC31275922}" srcOrd="0" destOrd="0" presId="urn:microsoft.com/office/officeart/2016/7/layout/HexagonTimeline"/>
    <dgm:cxn modelId="{21CC5E01-6960-4BA8-81DD-DEF2104B3B86}" type="presParOf" srcId="{4F58C91C-FB1A-447A-97CF-21B61CB6E1BD}" destId="{D71B0C25-D16A-4FA5-B934-11CB1F2F3DC3}" srcOrd="1" destOrd="0" presId="urn:microsoft.com/office/officeart/2016/7/layout/HexagonTimeline"/>
    <dgm:cxn modelId="{C855D545-2C4C-48C0-88E5-D5BC9B2C5162}" type="presParOf" srcId="{4F58C91C-FB1A-447A-97CF-21B61CB6E1BD}" destId="{0F192616-A69A-44BA-A0BB-1FEC56024EF1}" srcOrd="2" destOrd="0" presId="urn:microsoft.com/office/officeart/2016/7/layout/HexagonTimeline"/>
    <dgm:cxn modelId="{19AEC4CB-9C25-4B7D-B74F-D9E6434C6B84}" type="presParOf" srcId="{4F58C91C-FB1A-447A-97CF-21B61CB6E1BD}" destId="{C72818FE-5426-47CF-8217-593D962B2816}" srcOrd="3" destOrd="0" presId="urn:microsoft.com/office/officeart/2016/7/layout/HexagonTimeline"/>
    <dgm:cxn modelId="{BC99F1E9-ACE9-41FD-AC37-147FCE821B3C}" type="presParOf" srcId="{4F58C91C-FB1A-447A-97CF-21B61CB6E1BD}" destId="{7E84F1D4-186F-49B7-9436-D8EEB352F101}" srcOrd="4" destOrd="0" presId="urn:microsoft.com/office/officeart/2016/7/layout/HexagonTimeline"/>
    <dgm:cxn modelId="{6CA43468-05BD-4B1B-ADC8-18D8026EC811}" type="presParOf" srcId="{C8F25F9E-6B1C-40BE-81D8-31B97CE64E36}" destId="{CDDFF639-A5A5-4B69-9D4B-7FE3C8F95615}" srcOrd="1" destOrd="0" presId="urn:microsoft.com/office/officeart/2016/7/layout/HexagonTimeline"/>
    <dgm:cxn modelId="{97D89984-8F19-45F9-AFF2-5CD113FED1CC}" type="presParOf" srcId="{C8F25F9E-6B1C-40BE-81D8-31B97CE64E36}" destId="{B28B0E8D-AACC-404C-AA43-CAFE6067C63B}" srcOrd="2" destOrd="0" presId="urn:microsoft.com/office/officeart/2016/7/layout/HexagonTimeline"/>
    <dgm:cxn modelId="{BECD33F4-F30F-4706-95F0-68C465EE7063}" type="presParOf" srcId="{B28B0E8D-AACC-404C-AA43-CAFE6067C63B}" destId="{A8DED61D-A7B6-4CBE-9F37-0CC6544904EA}" srcOrd="0" destOrd="0" presId="urn:microsoft.com/office/officeart/2016/7/layout/HexagonTimeline"/>
    <dgm:cxn modelId="{0511A70A-0325-4C3A-9399-832087767E2B}" type="presParOf" srcId="{B28B0E8D-AACC-404C-AA43-CAFE6067C63B}" destId="{ECC76F64-70E8-4C84-B855-77BE880B7902}" srcOrd="1" destOrd="0" presId="urn:microsoft.com/office/officeart/2016/7/layout/HexagonTimeline"/>
    <dgm:cxn modelId="{90A6FF04-E441-47A5-AB9B-50A8483BB17D}" type="presParOf" srcId="{B28B0E8D-AACC-404C-AA43-CAFE6067C63B}" destId="{AA59C428-BF0D-418D-979F-D049ABDECB1E}" srcOrd="2" destOrd="0" presId="urn:microsoft.com/office/officeart/2016/7/layout/HexagonTimeline"/>
    <dgm:cxn modelId="{068038BC-686F-494E-948D-7185A6CC3E52}" type="presParOf" srcId="{B28B0E8D-AACC-404C-AA43-CAFE6067C63B}" destId="{B012B43E-9763-4723-8C6E-70C089A54634}" srcOrd="3" destOrd="0" presId="urn:microsoft.com/office/officeart/2016/7/layout/HexagonTimeline"/>
    <dgm:cxn modelId="{55C6B5D2-2DD3-4A6D-B05C-57983E462399}" type="presParOf" srcId="{B28B0E8D-AACC-404C-AA43-CAFE6067C63B}" destId="{E32FA19F-7E13-42FD-A05C-C88BF6CF10B7}" srcOrd="4" destOrd="0" presId="urn:microsoft.com/office/officeart/2016/7/layout/HexagonTimeline"/>
    <dgm:cxn modelId="{6C723158-AF8A-43F3-8D32-D4C461EBCD30}" type="presParOf" srcId="{C8F25F9E-6B1C-40BE-81D8-31B97CE64E36}" destId="{3980426A-4B2A-4916-BA8E-2A46A1935B3A}" srcOrd="3" destOrd="0" presId="urn:microsoft.com/office/officeart/2016/7/layout/HexagonTimeline"/>
    <dgm:cxn modelId="{D043AEC3-A601-49F4-B095-34EE667D9367}" type="presParOf" srcId="{C8F25F9E-6B1C-40BE-81D8-31B97CE64E36}" destId="{71AC6B0B-6C83-4151-BEC5-501A956E93A4}" srcOrd="4" destOrd="0" presId="urn:microsoft.com/office/officeart/2016/7/layout/HexagonTimeline"/>
    <dgm:cxn modelId="{6EACA22A-4300-4EAB-9864-10E33DE0FA45}" type="presParOf" srcId="{71AC6B0B-6C83-4151-BEC5-501A956E93A4}" destId="{D7CFD748-515A-4C82-ABED-134EC9682E75}" srcOrd="0" destOrd="0" presId="urn:microsoft.com/office/officeart/2016/7/layout/HexagonTimeline"/>
    <dgm:cxn modelId="{FB00FDD9-1686-4300-A512-09C689087A8B}" type="presParOf" srcId="{71AC6B0B-6C83-4151-BEC5-501A956E93A4}" destId="{B94D21D0-2A8F-4CEE-A05D-23DA38BFDEB1}" srcOrd="1" destOrd="0" presId="urn:microsoft.com/office/officeart/2016/7/layout/HexagonTimeline"/>
    <dgm:cxn modelId="{3622ADB9-4F2F-4A2E-9CD8-8EDEB5B3545F}" type="presParOf" srcId="{71AC6B0B-6C83-4151-BEC5-501A956E93A4}" destId="{45DC5BF2-7EA5-421C-9F58-176ED56B0D8F}" srcOrd="2" destOrd="0" presId="urn:microsoft.com/office/officeart/2016/7/layout/HexagonTimeline"/>
    <dgm:cxn modelId="{8A19B20A-8245-4E67-BA7D-47F784F01DFD}" type="presParOf" srcId="{71AC6B0B-6C83-4151-BEC5-501A956E93A4}" destId="{C8B05CFD-58BC-4D28-A026-D2CDA45CA1B7}" srcOrd="3" destOrd="0" presId="urn:microsoft.com/office/officeart/2016/7/layout/HexagonTimeline"/>
    <dgm:cxn modelId="{A6B320BD-E957-45D9-8D8E-88C392494498}" type="presParOf" srcId="{71AC6B0B-6C83-4151-BEC5-501A956E93A4}" destId="{0CC7D028-53D6-4C76-900C-964A0062F777}"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CCE6F8-4341-4646-A084-F3DC31275922}">
      <dsp:nvSpPr>
        <dsp:cNvPr id="0" name=""/>
        <dsp:cNvSpPr/>
      </dsp:nvSpPr>
      <dsp:spPr>
        <a:xfrm>
          <a:off x="529134" y="1678283"/>
          <a:ext cx="2644602" cy="457713"/>
        </a:xfrm>
        <a:prstGeom prst="homePlate">
          <a:avLst>
            <a:gd name="adj" fmla="val 4000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244600">
            <a:lnSpc>
              <a:spcPct val="90000"/>
            </a:lnSpc>
            <a:spcBef>
              <a:spcPct val="0"/>
            </a:spcBef>
            <a:spcAft>
              <a:spcPct val="35000"/>
            </a:spcAft>
            <a:buNone/>
          </a:pPr>
          <a:r>
            <a:rPr lang="en-US" sz="2800" b="1" kern="1200" dirty="0"/>
            <a:t>HTML</a:t>
          </a:r>
          <a:endParaRPr lang="en-US" sz="1200" b="1" kern="1200" dirty="0"/>
        </a:p>
      </dsp:txBody>
      <dsp:txXfrm>
        <a:off x="529134" y="1678283"/>
        <a:ext cx="2553059" cy="457713"/>
      </dsp:txXfrm>
    </dsp:sp>
    <dsp:sp modelId="{D71B0C25-D16A-4FA5-B934-11CB1F2F3DC3}">
      <dsp:nvSpPr>
        <dsp:cNvPr id="0" name=""/>
        <dsp:cNvSpPr/>
      </dsp:nvSpPr>
      <dsp:spPr>
        <a:xfrm>
          <a:off x="14906" y="0"/>
          <a:ext cx="3673059" cy="1220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0020" rIns="0" bIns="160020" numCol="1" spcCol="1270" anchor="b" anchorCtr="1">
          <a:noAutofit/>
        </a:bodyPr>
        <a:lstStyle/>
        <a:p>
          <a:pPr marL="0" lvl="0" indent="0" algn="ctr" defTabSz="800100">
            <a:lnSpc>
              <a:spcPct val="90000"/>
            </a:lnSpc>
            <a:spcBef>
              <a:spcPct val="0"/>
            </a:spcBef>
            <a:spcAft>
              <a:spcPct val="35000"/>
            </a:spcAft>
            <a:buNone/>
          </a:pPr>
          <a:r>
            <a:rPr lang="en-US" sz="1800" b="0" i="0" kern="1200" dirty="0"/>
            <a:t>HTML is used to create electronic documents (called pages) that are displayed on the World Wide Web</a:t>
          </a:r>
          <a:r>
            <a:rPr lang="en-US" sz="2000" b="0" i="0" kern="1200" dirty="0"/>
            <a:t>.</a:t>
          </a:r>
          <a:endParaRPr lang="en-US" sz="2000" kern="1200" dirty="0"/>
        </a:p>
      </dsp:txBody>
      <dsp:txXfrm>
        <a:off x="14906" y="0"/>
        <a:ext cx="3673059" cy="1220569"/>
      </dsp:txXfrm>
    </dsp:sp>
    <dsp:sp modelId="{CDDFF639-A5A5-4B69-9D4B-7FE3C8F95615}">
      <dsp:nvSpPr>
        <dsp:cNvPr id="0" name=""/>
        <dsp:cNvSpPr/>
      </dsp:nvSpPr>
      <dsp:spPr>
        <a:xfrm rot="19608051">
          <a:off x="3074356" y="1573764"/>
          <a:ext cx="1217698" cy="0"/>
        </a:xfrm>
        <a:custGeom>
          <a:avLst/>
          <a:gdLst/>
          <a:ahLst/>
          <a:cxnLst/>
          <a:rect l="0" t="0" r="0" b="0"/>
          <a:pathLst>
            <a:path>
              <a:moveTo>
                <a:pt x="0" y="0"/>
              </a:moveTo>
              <a:lnTo>
                <a:pt x="1217698" y="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F192616-A69A-44BA-A0BB-1FEC56024EF1}">
      <dsp:nvSpPr>
        <dsp:cNvPr id="0" name=""/>
        <dsp:cNvSpPr/>
      </dsp:nvSpPr>
      <dsp:spPr>
        <a:xfrm>
          <a:off x="1851436" y="1296855"/>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72818FE-5426-47CF-8217-593D962B2816}">
      <dsp:nvSpPr>
        <dsp:cNvPr id="0" name=""/>
        <dsp:cNvSpPr/>
      </dsp:nvSpPr>
      <dsp:spPr>
        <a:xfrm>
          <a:off x="1813293" y="1220569"/>
          <a:ext cx="76285" cy="76285"/>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DED61D-A7B6-4CBE-9F37-0CC6544904EA}">
      <dsp:nvSpPr>
        <dsp:cNvPr id="0" name=""/>
        <dsp:cNvSpPr/>
      </dsp:nvSpPr>
      <dsp:spPr>
        <a:xfrm>
          <a:off x="4192673" y="1011532"/>
          <a:ext cx="2644602" cy="457713"/>
        </a:xfrm>
        <a:prstGeom prst="hexagon">
          <a:avLst>
            <a:gd name="adj" fmla="val 40000"/>
            <a:gd name="vf" fmla="val 11547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244600">
            <a:lnSpc>
              <a:spcPct val="90000"/>
            </a:lnSpc>
            <a:spcBef>
              <a:spcPct val="0"/>
            </a:spcBef>
            <a:spcAft>
              <a:spcPct val="35000"/>
            </a:spcAft>
            <a:buNone/>
          </a:pPr>
          <a:r>
            <a:rPr lang="en-US" sz="2800" b="1" kern="1200" dirty="0"/>
            <a:t>CSS</a:t>
          </a:r>
          <a:endParaRPr lang="en-US" sz="1200" b="1" kern="1200" dirty="0"/>
        </a:p>
      </dsp:txBody>
      <dsp:txXfrm>
        <a:off x="4474085" y="1060237"/>
        <a:ext cx="2081778" cy="360303"/>
      </dsp:txXfrm>
    </dsp:sp>
    <dsp:sp modelId="{ECC76F64-70E8-4C84-B855-77BE880B7902}">
      <dsp:nvSpPr>
        <dsp:cNvPr id="0" name=""/>
        <dsp:cNvSpPr/>
      </dsp:nvSpPr>
      <dsp:spPr>
        <a:xfrm>
          <a:off x="3678445" y="1926959"/>
          <a:ext cx="3673059" cy="1220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0020" rIns="0" bIns="160020" numCol="1" spcCol="1270" anchor="t" anchorCtr="1">
          <a:noAutofit/>
        </a:bodyPr>
        <a:lstStyle/>
        <a:p>
          <a:pPr marL="0" lvl="0" indent="0" algn="ctr" defTabSz="800100">
            <a:lnSpc>
              <a:spcPct val="90000"/>
            </a:lnSpc>
            <a:spcBef>
              <a:spcPct val="0"/>
            </a:spcBef>
            <a:spcAft>
              <a:spcPct val="35000"/>
            </a:spcAft>
            <a:buNone/>
          </a:pPr>
          <a:r>
            <a:rPr lang="en-US" sz="1800" b="0" i="0" kern="1200" dirty="0"/>
            <a:t>CSS stands for </a:t>
          </a:r>
          <a:r>
            <a:rPr lang="en-US" sz="1800" b="1" i="0" kern="1200" dirty="0"/>
            <a:t>Cascading Style Sheets</a:t>
          </a:r>
          <a:r>
            <a:rPr lang="en-US" sz="1800" b="0" i="0" kern="1200" dirty="0"/>
            <a:t>. It is the language for describing the presentation of Web pages, including colors, layout, and fonts, thus making our web pages presentable to the users</a:t>
          </a:r>
          <a:r>
            <a:rPr lang="en-US" sz="1400" b="0" i="0" kern="1200" dirty="0"/>
            <a:t>.</a:t>
          </a:r>
          <a:r>
            <a:rPr lang="en-US" sz="1400" kern="1200" dirty="0"/>
            <a:t> </a:t>
          </a:r>
        </a:p>
      </dsp:txBody>
      <dsp:txXfrm>
        <a:off x="3678445" y="1926959"/>
        <a:ext cx="3673059" cy="1220569"/>
      </dsp:txXfrm>
    </dsp:sp>
    <dsp:sp modelId="{3980426A-4B2A-4916-BA8E-2A46A1935B3A}">
      <dsp:nvSpPr>
        <dsp:cNvPr id="0" name=""/>
        <dsp:cNvSpPr/>
      </dsp:nvSpPr>
      <dsp:spPr>
        <a:xfrm rot="1977328">
          <a:off x="6738666" y="1573764"/>
          <a:ext cx="1225675" cy="0"/>
        </a:xfrm>
        <a:custGeom>
          <a:avLst/>
          <a:gdLst/>
          <a:ahLst/>
          <a:cxnLst/>
          <a:rect l="0" t="0" r="0" b="0"/>
          <a:pathLst>
            <a:path>
              <a:moveTo>
                <a:pt x="0" y="0"/>
              </a:moveTo>
              <a:lnTo>
                <a:pt x="1225675" y="0"/>
              </a:lnTo>
            </a:path>
          </a:pathLst>
        </a:custGeom>
        <a:no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A59C428-BF0D-418D-979F-D049ABDECB1E}">
      <dsp:nvSpPr>
        <dsp:cNvPr id="0" name=""/>
        <dsp:cNvSpPr/>
      </dsp:nvSpPr>
      <dsp:spPr>
        <a:xfrm>
          <a:off x="5514974" y="1469245"/>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012B43E-9763-4723-8C6E-70C089A54634}">
      <dsp:nvSpPr>
        <dsp:cNvPr id="0" name=""/>
        <dsp:cNvSpPr/>
      </dsp:nvSpPr>
      <dsp:spPr>
        <a:xfrm>
          <a:off x="5476832" y="1850673"/>
          <a:ext cx="76285" cy="76285"/>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7CFD748-515A-4C82-ABED-134EC9682E75}">
      <dsp:nvSpPr>
        <dsp:cNvPr id="0" name=""/>
        <dsp:cNvSpPr/>
      </dsp:nvSpPr>
      <dsp:spPr>
        <a:xfrm rot="10800000">
          <a:off x="7865733" y="1678283"/>
          <a:ext cx="2644602" cy="457713"/>
        </a:xfrm>
        <a:prstGeom prst="homePlate">
          <a:avLst>
            <a:gd name="adj" fmla="val 40000"/>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244600">
            <a:lnSpc>
              <a:spcPct val="90000"/>
            </a:lnSpc>
            <a:spcBef>
              <a:spcPct val="0"/>
            </a:spcBef>
            <a:spcAft>
              <a:spcPct val="35000"/>
            </a:spcAft>
            <a:buNone/>
          </a:pPr>
          <a:r>
            <a:rPr lang="en-US" sz="2800" b="1" kern="1200" dirty="0"/>
            <a:t>BOOTSTRAP</a:t>
          </a:r>
          <a:endParaRPr lang="en-US" sz="1600" b="1" kern="1200" dirty="0"/>
        </a:p>
      </dsp:txBody>
      <dsp:txXfrm rot="10800000">
        <a:off x="7957276" y="1678283"/>
        <a:ext cx="2553059" cy="457713"/>
      </dsp:txXfrm>
    </dsp:sp>
    <dsp:sp modelId="{B94D21D0-2A8F-4CEE-A05D-23DA38BFDEB1}">
      <dsp:nvSpPr>
        <dsp:cNvPr id="0" name=""/>
        <dsp:cNvSpPr/>
      </dsp:nvSpPr>
      <dsp:spPr>
        <a:xfrm>
          <a:off x="7351504" y="0"/>
          <a:ext cx="3673059" cy="1220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0020" rIns="0" bIns="160020" numCol="1" spcCol="1270" anchor="b" anchorCtr="1">
          <a:noAutofit/>
        </a:bodyPr>
        <a:lstStyle/>
        <a:p>
          <a:pPr marL="0" lvl="0" indent="0" algn="ctr" defTabSz="800100">
            <a:lnSpc>
              <a:spcPct val="90000"/>
            </a:lnSpc>
            <a:spcBef>
              <a:spcPct val="0"/>
            </a:spcBef>
            <a:spcAft>
              <a:spcPct val="35000"/>
            </a:spcAft>
            <a:buNone/>
          </a:pPr>
          <a:r>
            <a:rPr lang="en-US" sz="1800" b="0" i="0" kern="1200" dirty="0"/>
            <a:t>Bootstrap is a HTML, CSS &amp; JS Library that focuses on </a:t>
          </a:r>
          <a:r>
            <a:rPr lang="en-US" sz="1800" b="1" i="0" kern="1200" dirty="0"/>
            <a:t>simplifying the development of informative web pages</a:t>
          </a:r>
          <a:r>
            <a:rPr lang="en-US" sz="1800" b="0" i="0" kern="1200" dirty="0"/>
            <a:t> (as opposed to web apps).</a:t>
          </a:r>
          <a:endParaRPr lang="en-US" sz="1800" kern="1200" dirty="0"/>
        </a:p>
      </dsp:txBody>
      <dsp:txXfrm>
        <a:off x="7351504" y="0"/>
        <a:ext cx="3673059" cy="1220569"/>
      </dsp:txXfrm>
    </dsp:sp>
    <dsp:sp modelId="{45DC5BF2-7EA5-421C-9F58-176ED56B0D8F}">
      <dsp:nvSpPr>
        <dsp:cNvPr id="0" name=""/>
        <dsp:cNvSpPr/>
      </dsp:nvSpPr>
      <dsp:spPr>
        <a:xfrm>
          <a:off x="9188034" y="1296855"/>
          <a:ext cx="0" cy="38142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8B05CFD-58BC-4D28-A026-D2CDA45CA1B7}">
      <dsp:nvSpPr>
        <dsp:cNvPr id="0" name=""/>
        <dsp:cNvSpPr/>
      </dsp:nvSpPr>
      <dsp:spPr>
        <a:xfrm>
          <a:off x="9149891" y="1220569"/>
          <a:ext cx="76285" cy="76285"/>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8/25/2021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8/25/2021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8/25/2021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8/25/2021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8/25/2021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8/25/2021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8/25/2021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8/25/2021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8/25/2021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8/25/2021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8/25/2021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metaeducator@gmail.com" TargetMode="Externa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code.visualstudio.com/download" TargetMode="Externa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30" name="Rectangle 2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8109235" y="863695"/>
            <a:ext cx="3511233" cy="3779995"/>
          </a:xfrm>
        </p:spPr>
        <p:txBody>
          <a:bodyPr anchor="ctr">
            <a:normAutofit/>
          </a:bodyPr>
          <a:lstStyle/>
          <a:p>
            <a:r>
              <a:rPr lang="en-US" dirty="0">
                <a:solidFill>
                  <a:schemeClr val="tx1"/>
                </a:solidFill>
              </a:rPr>
              <a:t>Shubhanshu</a:t>
            </a:r>
            <a:br>
              <a:rPr lang="en-US" dirty="0">
                <a:solidFill>
                  <a:schemeClr val="tx1"/>
                </a:solidFill>
              </a:rPr>
            </a:br>
            <a:r>
              <a:rPr lang="en-US" dirty="0">
                <a:solidFill>
                  <a:schemeClr val="tx1"/>
                </a:solidFill>
              </a:rPr>
              <a:t>nishad</a:t>
            </a:r>
            <a:br>
              <a:rPr lang="en-US" dirty="0">
                <a:solidFill>
                  <a:schemeClr val="tx1"/>
                </a:solidFill>
              </a:rPr>
            </a:br>
            <a:r>
              <a:rPr lang="en-US" sz="1200" dirty="0">
                <a:solidFill>
                  <a:schemeClr val="tx1"/>
                </a:solidFill>
              </a:rPr>
              <a:t>young scientist of India &amp; founder &amp; CEO of meta educator</a:t>
            </a:r>
            <a:endParaRPr lang="en-US" dirty="0">
              <a:solidFill>
                <a:schemeClr val="tx1"/>
              </a:solidFill>
            </a:endParaRPr>
          </a:p>
        </p:txBody>
      </p:sp>
      <p:sp>
        <p:nvSpPr>
          <p:cNvPr id="3" name="Subtitle 2">
            <a:extLst>
              <a:ext uri="{FF2B5EF4-FFF2-40B4-BE49-F238E27FC236}">
                <a16:creationId xmlns:a16="http://schemas.microsoft.com/office/drawing/2014/main" id="{07730D41-D3A4-4CFC-91DC-62E6A5AE503B}"/>
              </a:ext>
            </a:extLst>
          </p:cNvPr>
          <p:cNvSpPr>
            <a:spLocks noGrp="1"/>
          </p:cNvSpPr>
          <p:nvPr>
            <p:ph type="subTitle" idx="1"/>
          </p:nvPr>
        </p:nvSpPr>
        <p:spPr>
          <a:xfrm>
            <a:off x="8233061" y="3971073"/>
            <a:ext cx="3511233" cy="1975345"/>
          </a:xfrm>
        </p:spPr>
        <p:txBody>
          <a:bodyPr anchor="t">
            <a:normAutofit/>
          </a:bodyPr>
          <a:lstStyle/>
          <a:p>
            <a:r>
              <a:rPr lang="en-US" sz="2000" dirty="0"/>
              <a:t>Contact me : </a:t>
            </a:r>
          </a:p>
          <a:p>
            <a:r>
              <a:rPr lang="en-US" sz="1400" dirty="0"/>
              <a:t>Phone no : 9455593295</a:t>
            </a:r>
          </a:p>
          <a:p>
            <a:r>
              <a:rPr lang="en-US" sz="1400" dirty="0"/>
              <a:t>Email id : </a:t>
            </a:r>
            <a:r>
              <a:rPr lang="en-US" sz="1400" dirty="0">
                <a:hlinkClick r:id="rId3"/>
              </a:rPr>
              <a:t>metaeducator@gmail.com</a:t>
            </a:r>
            <a:endParaRPr lang="en-US" sz="1400" dirty="0"/>
          </a:p>
          <a:p>
            <a:r>
              <a:rPr lang="en-US" sz="1400" dirty="0"/>
              <a:t>Instagram : </a:t>
            </a:r>
            <a:r>
              <a:rPr lang="en-US" sz="1400" dirty="0" err="1"/>
              <a:t>metaeducator</a:t>
            </a:r>
            <a:endParaRPr lang="en-US" sz="1400" dirty="0"/>
          </a:p>
        </p:txBody>
      </p:sp>
      <p:sp>
        <p:nvSpPr>
          <p:cNvPr id="32" name="Rectangle 3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a:extLst>
              <a:ext uri="{FF2B5EF4-FFF2-40B4-BE49-F238E27FC236}">
                <a16:creationId xmlns:a16="http://schemas.microsoft.com/office/drawing/2014/main" id="{2CB3F343-21FB-4B3F-8FD0-9D3B6AD73BEE}"/>
              </a:ext>
            </a:extLst>
          </p:cNvPr>
          <p:cNvPicPr>
            <a:picLocks noChangeAspect="1"/>
          </p:cNvPicPr>
          <p:nvPr/>
        </p:nvPicPr>
        <p:blipFill>
          <a:blip r:embed="rId4"/>
          <a:stretch>
            <a:fillRect/>
          </a:stretch>
        </p:blipFill>
        <p:spPr>
          <a:xfrm>
            <a:off x="0" y="0"/>
            <a:ext cx="6953250" cy="6858000"/>
          </a:xfrm>
          <a:prstGeom prst="rect">
            <a:avLst/>
          </a:prstGeom>
        </p:spPr>
      </p:pic>
      <p:pic>
        <p:nvPicPr>
          <p:cNvPr id="8" name="Picture 7">
            <a:extLst>
              <a:ext uri="{FF2B5EF4-FFF2-40B4-BE49-F238E27FC236}">
                <a16:creationId xmlns:a16="http://schemas.microsoft.com/office/drawing/2014/main" id="{220C0030-4BE7-48CF-B8BE-E54D33B2C368}"/>
              </a:ext>
            </a:extLst>
          </p:cNvPr>
          <p:cNvPicPr>
            <a:picLocks noChangeAspect="1"/>
          </p:cNvPicPr>
          <p:nvPr/>
        </p:nvPicPr>
        <p:blipFill>
          <a:blip r:embed="rId5"/>
          <a:stretch>
            <a:fillRect/>
          </a:stretch>
        </p:blipFill>
        <p:spPr>
          <a:xfrm>
            <a:off x="10984055" y="5667375"/>
            <a:ext cx="1190625" cy="1190625"/>
          </a:xfrm>
          <a:prstGeom prst="rect">
            <a:avLst/>
          </a:prstGeom>
        </p:spPr>
      </p:pic>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0984055" y="5667375"/>
            <a:ext cx="1190625" cy="1190625"/>
          </a:xfrm>
          <a:prstGeom prst="rect">
            <a:avLst/>
          </a:prstGeom>
        </p:spPr>
      </p:pic>
      <p:sp>
        <p:nvSpPr>
          <p:cNvPr id="5" name="TextBox 4">
            <a:extLst>
              <a:ext uri="{FF2B5EF4-FFF2-40B4-BE49-F238E27FC236}">
                <a16:creationId xmlns:a16="http://schemas.microsoft.com/office/drawing/2014/main" id="{C79CA37F-47E4-4A1D-A902-89A03D581636}"/>
              </a:ext>
            </a:extLst>
          </p:cNvPr>
          <p:cNvSpPr txBox="1"/>
          <p:nvPr/>
        </p:nvSpPr>
        <p:spPr>
          <a:xfrm>
            <a:off x="1171575" y="1511357"/>
            <a:ext cx="8020050" cy="4270400"/>
          </a:xfrm>
          <a:prstGeom prst="rect">
            <a:avLst/>
          </a:prstGeom>
          <a:noFill/>
        </p:spPr>
        <p:txBody>
          <a:bodyPr wrap="square">
            <a:spAutoFit/>
          </a:bodyPr>
          <a:lstStyle/>
          <a:p>
            <a:pPr>
              <a:spcBef>
                <a:spcPts val="700"/>
              </a:spcBef>
              <a:spcAft>
                <a:spcPts val="700"/>
              </a:spcAft>
            </a:pPr>
            <a:r>
              <a:rPr lang="en-IN" sz="2800" b="1" dirty="0">
                <a:solidFill>
                  <a:srgbClr val="000000"/>
                </a:solidFill>
                <a:effectLst/>
                <a:latin typeface="Segoe UI" panose="020B0502040204020203" pitchFamily="34" charset="0"/>
              </a:rPr>
              <a:t>Learn HTML Using Notepad or TextEdit</a:t>
            </a:r>
            <a:endParaRPr lang="en-IN" sz="2800" dirty="0">
              <a:solidFill>
                <a:srgbClr val="000000"/>
              </a:solidFill>
              <a:effectLst/>
              <a:latin typeface="Segoe UI" panose="020B0502040204020203" pitchFamily="34" charset="0"/>
            </a:endParaRPr>
          </a:p>
          <a:p>
            <a:pPr>
              <a:spcBef>
                <a:spcPts val="700"/>
              </a:spcBef>
              <a:spcAft>
                <a:spcPts val="700"/>
              </a:spcAft>
            </a:pPr>
            <a:r>
              <a:rPr lang="en-IN" sz="2800" dirty="0">
                <a:solidFill>
                  <a:srgbClr val="000000"/>
                </a:solidFill>
                <a:effectLst/>
                <a:latin typeface="Segoe UI" panose="020B0502040204020203"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Web pages can be created and modified by using professional HTML editors.</a:t>
            </a:r>
          </a:p>
          <a:p>
            <a:pPr marL="0" marR="0">
              <a:spcBef>
                <a:spcPts val="0"/>
              </a:spcBef>
              <a:spcAft>
                <a:spcPts val="0"/>
              </a:spcAft>
            </a:pPr>
            <a:r>
              <a:rPr lang="en-IN" sz="1800" dirty="0">
                <a:solidFill>
                  <a:srgbClr val="000000"/>
                </a:solidFill>
                <a:effectLst/>
                <a:latin typeface="Verdana" panose="020B0604030504040204"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However, for learning HTML we recommend a simple text editor like Notepad (PC) or TextEdit (Mac).</a:t>
            </a:r>
          </a:p>
          <a:p>
            <a:pPr marL="0" marR="0">
              <a:spcBef>
                <a:spcPts val="0"/>
              </a:spcBef>
              <a:spcAft>
                <a:spcPts val="0"/>
              </a:spcAft>
            </a:pPr>
            <a:r>
              <a:rPr lang="en-IN" sz="1800" dirty="0">
                <a:solidFill>
                  <a:srgbClr val="000000"/>
                </a:solidFill>
                <a:effectLst/>
                <a:latin typeface="Verdana" panose="020B0604030504040204"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We believe in that using a simple text editor is a good way to learn HTML.</a:t>
            </a:r>
          </a:p>
          <a:p>
            <a:pPr marL="0" marR="0">
              <a:spcBef>
                <a:spcPts val="0"/>
              </a:spcBef>
              <a:spcAft>
                <a:spcPts val="0"/>
              </a:spcAft>
            </a:pPr>
            <a:r>
              <a:rPr lang="en-US" sz="1800" dirty="0">
                <a:solidFill>
                  <a:srgbClr val="000000"/>
                </a:solidFill>
                <a:effectLst/>
                <a:latin typeface="Verdana" panose="020B0604030504040204"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Follow the steps below to create your first web page with Notepad or TextEdit.</a:t>
            </a:r>
          </a:p>
        </p:txBody>
      </p:sp>
    </p:spTree>
    <p:extLst>
      <p:ext uri="{BB962C8B-B14F-4D97-AF65-F5344CB8AC3E}">
        <p14:creationId xmlns:p14="http://schemas.microsoft.com/office/powerpoint/2010/main" val="2352373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0984055" y="5667375"/>
            <a:ext cx="1190625" cy="1190625"/>
          </a:xfrm>
          <a:prstGeom prst="rect">
            <a:avLst/>
          </a:prstGeom>
        </p:spPr>
      </p:pic>
      <p:sp>
        <p:nvSpPr>
          <p:cNvPr id="4" name="TextBox 3">
            <a:extLst>
              <a:ext uri="{FF2B5EF4-FFF2-40B4-BE49-F238E27FC236}">
                <a16:creationId xmlns:a16="http://schemas.microsoft.com/office/drawing/2014/main" id="{0E206301-8600-42D7-B3C9-A9D1C20AC6C0}"/>
              </a:ext>
            </a:extLst>
          </p:cNvPr>
          <p:cNvSpPr txBox="1"/>
          <p:nvPr/>
        </p:nvSpPr>
        <p:spPr>
          <a:xfrm>
            <a:off x="1000124" y="1685923"/>
            <a:ext cx="9686926" cy="3685624"/>
          </a:xfrm>
          <a:prstGeom prst="rect">
            <a:avLst/>
          </a:prstGeom>
          <a:noFill/>
        </p:spPr>
        <p:txBody>
          <a:bodyPr wrap="square">
            <a:spAutoFit/>
          </a:bodyPr>
          <a:lstStyle/>
          <a:p>
            <a:pPr>
              <a:spcBef>
                <a:spcPts val="700"/>
              </a:spcBef>
              <a:spcAft>
                <a:spcPts val="700"/>
              </a:spcAft>
            </a:pPr>
            <a:r>
              <a:rPr lang="en-IN" sz="3600" dirty="0">
                <a:solidFill>
                  <a:srgbClr val="000000"/>
                </a:solidFill>
                <a:effectLst/>
                <a:latin typeface="Segoe UI" panose="020B0502040204020203" pitchFamily="34" charset="0"/>
              </a:rPr>
              <a:t>Step 1: Open Notepad (PC)</a:t>
            </a:r>
          </a:p>
          <a:p>
            <a:pPr>
              <a:spcBef>
                <a:spcPts val="700"/>
              </a:spcBef>
              <a:spcAft>
                <a:spcPts val="700"/>
              </a:spcAft>
            </a:pPr>
            <a:r>
              <a:rPr lang="en-US" sz="3600" dirty="0">
                <a:solidFill>
                  <a:srgbClr val="000000"/>
                </a:solidFill>
                <a:effectLst/>
                <a:latin typeface="Segoe UI" panose="020B0502040204020203" pitchFamily="34" charset="0"/>
              </a:rPr>
              <a:t> </a:t>
            </a:r>
          </a:p>
          <a:p>
            <a:pPr marL="0" marR="0">
              <a:spcBef>
                <a:spcPts val="0"/>
              </a:spcBef>
              <a:spcAft>
                <a:spcPts val="0"/>
              </a:spcAft>
            </a:pPr>
            <a:r>
              <a:rPr lang="en-IN" sz="1800" b="1" dirty="0">
                <a:solidFill>
                  <a:srgbClr val="000000"/>
                </a:solidFill>
                <a:effectLst/>
                <a:latin typeface="Verdana" panose="020B0604030504040204" pitchFamily="34" charset="0"/>
              </a:rPr>
              <a:t>Windows 8 or later:</a:t>
            </a:r>
            <a:endParaRPr lang="en-IN" sz="1800" dirty="0">
              <a:solidFill>
                <a:srgbClr val="000000"/>
              </a:solidFill>
              <a:effectLst/>
              <a:latin typeface="Verdana" panose="020B0604030504040204" pitchFamily="34" charset="0"/>
            </a:endParaRPr>
          </a:p>
          <a:p>
            <a:pPr marL="0" marR="0">
              <a:spcBef>
                <a:spcPts val="0"/>
              </a:spcBef>
              <a:spcAft>
                <a:spcPts val="0"/>
              </a:spcAft>
            </a:pPr>
            <a:r>
              <a:rPr lang="en-US" sz="1800" dirty="0">
                <a:solidFill>
                  <a:srgbClr val="000000"/>
                </a:solidFill>
                <a:effectLst/>
                <a:latin typeface="Verdana" panose="020B0604030504040204"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Open the</a:t>
            </a:r>
            <a:r>
              <a:rPr lang="en-US" sz="1800" dirty="0">
                <a:solidFill>
                  <a:srgbClr val="000000"/>
                </a:solidFill>
                <a:effectLst/>
                <a:latin typeface="Verdana" panose="020B0604030504040204" pitchFamily="34" charset="0"/>
              </a:rPr>
              <a:t> </a:t>
            </a:r>
            <a:r>
              <a:rPr lang="en-US" sz="1800" b="1" dirty="0">
                <a:solidFill>
                  <a:srgbClr val="000000"/>
                </a:solidFill>
                <a:effectLst/>
                <a:latin typeface="Verdana" panose="020B0604030504040204" pitchFamily="34" charset="0"/>
              </a:rPr>
              <a:t>Start Screen</a:t>
            </a:r>
            <a:r>
              <a:rPr lang="en-US" sz="1800" dirty="0">
                <a:solidFill>
                  <a:srgbClr val="000000"/>
                </a:solidFill>
                <a:effectLst/>
                <a:latin typeface="Verdana" panose="020B0604030504040204" pitchFamily="34" charset="0"/>
              </a:rPr>
              <a:t> </a:t>
            </a:r>
            <a:r>
              <a:rPr lang="en-IN" sz="1800" dirty="0">
                <a:solidFill>
                  <a:srgbClr val="000000"/>
                </a:solidFill>
                <a:effectLst/>
                <a:latin typeface="Verdana" panose="020B0604030504040204" pitchFamily="34" charset="0"/>
              </a:rPr>
              <a:t>(the window symbol at the bottom left on your screen). Type</a:t>
            </a:r>
            <a:r>
              <a:rPr lang="en-US" sz="1800" dirty="0">
                <a:solidFill>
                  <a:srgbClr val="000000"/>
                </a:solidFill>
                <a:effectLst/>
                <a:latin typeface="Verdana" panose="020B0604030504040204" pitchFamily="34" charset="0"/>
              </a:rPr>
              <a:t> </a:t>
            </a:r>
            <a:r>
              <a:rPr lang="en-US" sz="1800" b="1" dirty="0">
                <a:solidFill>
                  <a:srgbClr val="000000"/>
                </a:solidFill>
                <a:effectLst/>
                <a:latin typeface="Verdana" panose="020B0604030504040204" pitchFamily="34" charset="0"/>
              </a:rPr>
              <a:t>Notepad</a:t>
            </a:r>
            <a:r>
              <a:rPr lang="en-IN" sz="1800" dirty="0">
                <a:solidFill>
                  <a:srgbClr val="000000"/>
                </a:solidFill>
                <a:effectLst/>
                <a:latin typeface="Verdana" panose="020B0604030504040204" pitchFamily="34" charset="0"/>
              </a:rPr>
              <a:t>.</a:t>
            </a:r>
          </a:p>
          <a:p>
            <a:pPr marL="0" marR="0">
              <a:spcBef>
                <a:spcPts val="0"/>
              </a:spcBef>
              <a:spcAft>
                <a:spcPts val="0"/>
              </a:spcAft>
            </a:pPr>
            <a:r>
              <a:rPr lang="en-US" sz="1800" dirty="0">
                <a:solidFill>
                  <a:srgbClr val="000000"/>
                </a:solidFill>
                <a:effectLst/>
                <a:latin typeface="Verdana" panose="020B0604030504040204" pitchFamily="34" charset="0"/>
              </a:rPr>
              <a:t> </a:t>
            </a:r>
          </a:p>
          <a:p>
            <a:pPr marL="0" marR="0">
              <a:spcBef>
                <a:spcPts val="0"/>
              </a:spcBef>
              <a:spcAft>
                <a:spcPts val="0"/>
              </a:spcAft>
            </a:pPr>
            <a:r>
              <a:rPr lang="en-IN" sz="1800" b="1" dirty="0">
                <a:solidFill>
                  <a:srgbClr val="000000"/>
                </a:solidFill>
                <a:effectLst/>
                <a:latin typeface="Verdana" panose="020B0604030504040204" pitchFamily="34" charset="0"/>
              </a:rPr>
              <a:t>Windows 7 or earlier:</a:t>
            </a:r>
            <a:endParaRPr lang="en-IN" sz="1800" dirty="0">
              <a:solidFill>
                <a:srgbClr val="000000"/>
              </a:solidFill>
              <a:effectLst/>
              <a:latin typeface="Verdana" panose="020B0604030504040204" pitchFamily="34" charset="0"/>
            </a:endParaRPr>
          </a:p>
          <a:p>
            <a:pPr marL="0" marR="0">
              <a:spcBef>
                <a:spcPts val="0"/>
              </a:spcBef>
              <a:spcAft>
                <a:spcPts val="0"/>
              </a:spcAft>
            </a:pPr>
            <a:r>
              <a:rPr lang="en-US" sz="1800" dirty="0">
                <a:solidFill>
                  <a:srgbClr val="000000"/>
                </a:solidFill>
                <a:effectLst/>
                <a:latin typeface="Verdana" panose="020B0604030504040204"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Open</a:t>
            </a:r>
            <a:r>
              <a:rPr lang="en-US" sz="1800" dirty="0">
                <a:solidFill>
                  <a:srgbClr val="000000"/>
                </a:solidFill>
                <a:effectLst/>
                <a:latin typeface="Verdana" panose="020B0604030504040204" pitchFamily="34" charset="0"/>
              </a:rPr>
              <a:t> </a:t>
            </a:r>
            <a:r>
              <a:rPr lang="en-US" sz="1800" b="1" dirty="0">
                <a:solidFill>
                  <a:srgbClr val="000000"/>
                </a:solidFill>
                <a:effectLst/>
                <a:latin typeface="Verdana" panose="020B0604030504040204" pitchFamily="34" charset="0"/>
              </a:rPr>
              <a:t>Start</a:t>
            </a:r>
            <a:r>
              <a:rPr lang="en-US" sz="1800" dirty="0">
                <a:solidFill>
                  <a:srgbClr val="000000"/>
                </a:solidFill>
                <a:effectLst/>
                <a:latin typeface="Verdana" panose="020B0604030504040204" pitchFamily="34" charset="0"/>
              </a:rPr>
              <a:t> </a:t>
            </a:r>
            <a:r>
              <a:rPr lang="en-IN" sz="1800" dirty="0">
                <a:solidFill>
                  <a:srgbClr val="000000"/>
                </a:solidFill>
                <a:effectLst/>
                <a:latin typeface="Verdana" panose="020B0604030504040204" pitchFamily="34" charset="0"/>
              </a:rPr>
              <a:t>&gt;</a:t>
            </a:r>
            <a:r>
              <a:rPr lang="en-US" sz="1800" b="1" dirty="0">
                <a:solidFill>
                  <a:srgbClr val="000000"/>
                </a:solidFill>
                <a:effectLst/>
                <a:latin typeface="Verdana" panose="020B0604030504040204" pitchFamily="34" charset="0"/>
              </a:rPr>
              <a:t> Programs &gt;</a:t>
            </a:r>
            <a:r>
              <a:rPr lang="en-US" sz="1800" dirty="0">
                <a:solidFill>
                  <a:srgbClr val="000000"/>
                </a:solidFill>
                <a:effectLst/>
                <a:latin typeface="Verdana" panose="020B0604030504040204" pitchFamily="34" charset="0"/>
              </a:rPr>
              <a:t> </a:t>
            </a:r>
            <a:r>
              <a:rPr lang="en-US" sz="1800" b="1" dirty="0">
                <a:solidFill>
                  <a:srgbClr val="000000"/>
                </a:solidFill>
                <a:effectLst/>
                <a:latin typeface="Verdana" panose="020B0604030504040204" pitchFamily="34" charset="0"/>
              </a:rPr>
              <a:t>Accessories &gt;</a:t>
            </a:r>
            <a:r>
              <a:rPr lang="en-US" sz="1800" dirty="0">
                <a:solidFill>
                  <a:srgbClr val="000000"/>
                </a:solidFill>
                <a:effectLst/>
                <a:latin typeface="Verdana" panose="020B0604030504040204" pitchFamily="34" charset="0"/>
              </a:rPr>
              <a:t> </a:t>
            </a:r>
            <a:r>
              <a:rPr lang="en-US" sz="1800" b="1" dirty="0">
                <a:solidFill>
                  <a:srgbClr val="000000"/>
                </a:solidFill>
                <a:effectLst/>
                <a:latin typeface="Verdana" panose="020B0604030504040204" pitchFamily="34" charset="0"/>
              </a:rPr>
              <a:t>Notepad</a:t>
            </a:r>
            <a:endParaRPr lang="en-IN" sz="180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496862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0984055" y="5667375"/>
            <a:ext cx="1190625" cy="1190625"/>
          </a:xfrm>
          <a:prstGeom prst="rect">
            <a:avLst/>
          </a:prstGeom>
        </p:spPr>
      </p:pic>
      <p:sp>
        <p:nvSpPr>
          <p:cNvPr id="6" name="TextBox 5">
            <a:extLst>
              <a:ext uri="{FF2B5EF4-FFF2-40B4-BE49-F238E27FC236}">
                <a16:creationId xmlns:a16="http://schemas.microsoft.com/office/drawing/2014/main" id="{C294D1AD-8EE0-4933-AD40-D0AD9306B6A2}"/>
              </a:ext>
            </a:extLst>
          </p:cNvPr>
          <p:cNvSpPr txBox="1"/>
          <p:nvPr/>
        </p:nvSpPr>
        <p:spPr>
          <a:xfrm>
            <a:off x="866775" y="1447800"/>
            <a:ext cx="9572625" cy="4793620"/>
          </a:xfrm>
          <a:prstGeom prst="rect">
            <a:avLst/>
          </a:prstGeom>
          <a:noFill/>
        </p:spPr>
        <p:txBody>
          <a:bodyPr wrap="square">
            <a:spAutoFit/>
          </a:bodyPr>
          <a:lstStyle/>
          <a:p>
            <a:pPr>
              <a:spcBef>
                <a:spcPts val="700"/>
              </a:spcBef>
              <a:spcAft>
                <a:spcPts val="700"/>
              </a:spcAft>
            </a:pPr>
            <a:r>
              <a:rPr lang="en-IN" sz="3600" dirty="0">
                <a:solidFill>
                  <a:srgbClr val="000000"/>
                </a:solidFill>
                <a:effectLst/>
                <a:latin typeface="Segoe UI" panose="020B0502040204020203" pitchFamily="34" charset="0"/>
              </a:rPr>
              <a:t>Step 1: Open TextEdit (Mac)</a:t>
            </a:r>
          </a:p>
          <a:p>
            <a:pPr>
              <a:spcBef>
                <a:spcPts val="700"/>
              </a:spcBef>
              <a:spcAft>
                <a:spcPts val="700"/>
              </a:spcAft>
            </a:pPr>
            <a:r>
              <a:rPr lang="en-IN" sz="3600" dirty="0">
                <a:solidFill>
                  <a:srgbClr val="000000"/>
                </a:solidFill>
                <a:effectLst/>
                <a:latin typeface="Segoe UI" panose="020B0502040204020203"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Open</a:t>
            </a:r>
            <a:r>
              <a:rPr lang="en-US" sz="1800" dirty="0">
                <a:solidFill>
                  <a:srgbClr val="000000"/>
                </a:solidFill>
                <a:effectLst/>
                <a:latin typeface="Verdana" panose="020B0604030504040204" pitchFamily="34" charset="0"/>
              </a:rPr>
              <a:t> </a:t>
            </a:r>
            <a:r>
              <a:rPr lang="en-US" sz="1800" b="1" dirty="0">
                <a:solidFill>
                  <a:srgbClr val="000000"/>
                </a:solidFill>
                <a:effectLst/>
                <a:latin typeface="Verdana" panose="020B0604030504040204" pitchFamily="34" charset="0"/>
              </a:rPr>
              <a:t>Finder &gt; Applications &gt; TextEdit</a:t>
            </a:r>
            <a:endParaRPr lang="en-IN" sz="1800" dirty="0">
              <a:solidFill>
                <a:srgbClr val="000000"/>
              </a:solidFill>
              <a:effectLst/>
              <a:latin typeface="Verdana" panose="020B0604030504040204" pitchFamily="34" charset="0"/>
            </a:endParaRPr>
          </a:p>
          <a:p>
            <a:pPr marL="0" marR="0">
              <a:spcBef>
                <a:spcPts val="0"/>
              </a:spcBef>
              <a:spcAft>
                <a:spcPts val="0"/>
              </a:spcAft>
            </a:pPr>
            <a:r>
              <a:rPr lang="en-US" sz="1800" dirty="0">
                <a:solidFill>
                  <a:srgbClr val="000000"/>
                </a:solidFill>
                <a:effectLst/>
                <a:latin typeface="Verdana" panose="020B0604030504040204" pitchFamily="34" charset="0"/>
              </a:rPr>
              <a:t> </a:t>
            </a:r>
          </a:p>
          <a:p>
            <a:pPr marL="0" marR="0">
              <a:spcBef>
                <a:spcPts val="0"/>
              </a:spcBef>
              <a:spcAft>
                <a:spcPts val="0"/>
              </a:spcAft>
            </a:pPr>
            <a:endParaRPr lang="en-US" sz="1800" dirty="0">
              <a:solidFill>
                <a:srgbClr val="000000"/>
              </a:solidFill>
              <a:effectLst/>
              <a:latin typeface="Verdana" panose="020B0604030504040204" pitchFamily="34" charset="0"/>
            </a:endParaRPr>
          </a:p>
          <a:p>
            <a:pPr marL="0" marR="0">
              <a:spcBef>
                <a:spcPts val="0"/>
              </a:spcBef>
              <a:spcAft>
                <a:spcPts val="0"/>
              </a:spcAft>
            </a:pPr>
            <a:r>
              <a:rPr lang="en-IN" sz="1800" dirty="0">
                <a:solidFill>
                  <a:srgbClr val="000000"/>
                </a:solidFill>
                <a:effectLst/>
                <a:latin typeface="Verdana" panose="020B0604030504040204" pitchFamily="34" charset="0"/>
              </a:rPr>
              <a:t>Also change some preferences to get the application to save files correctly.</a:t>
            </a:r>
            <a:r>
              <a:rPr lang="en-US" sz="1800" dirty="0">
                <a:solidFill>
                  <a:srgbClr val="000000"/>
                </a:solidFill>
                <a:effectLst/>
                <a:latin typeface="Verdana" panose="020B0604030504040204" pitchFamily="34" charset="0"/>
              </a:rPr>
              <a:t> In </a:t>
            </a:r>
            <a:r>
              <a:rPr lang="en-US" sz="1800" b="1" dirty="0">
                <a:solidFill>
                  <a:srgbClr val="000000"/>
                </a:solidFill>
                <a:effectLst/>
                <a:latin typeface="Verdana" panose="020B0604030504040204" pitchFamily="34" charset="0"/>
              </a:rPr>
              <a:t>Preferences &gt; Format &gt; </a:t>
            </a:r>
            <a:r>
              <a:rPr lang="en-IN" sz="1800" dirty="0">
                <a:solidFill>
                  <a:srgbClr val="000000"/>
                </a:solidFill>
                <a:effectLst/>
                <a:latin typeface="Verdana" panose="020B0604030504040204" pitchFamily="34" charset="0"/>
              </a:rPr>
              <a:t>choose</a:t>
            </a:r>
            <a:r>
              <a:rPr lang="en-US" sz="1800" b="1" dirty="0">
                <a:solidFill>
                  <a:srgbClr val="000000"/>
                </a:solidFill>
                <a:effectLst/>
                <a:latin typeface="Verdana" panose="020B0604030504040204" pitchFamily="34" charset="0"/>
              </a:rPr>
              <a:t> "Plain Text“</a:t>
            </a:r>
          </a:p>
          <a:p>
            <a:pPr marL="0" marR="0">
              <a:spcBef>
                <a:spcPts val="0"/>
              </a:spcBef>
              <a:spcAft>
                <a:spcPts val="0"/>
              </a:spcAft>
            </a:pPr>
            <a:endParaRPr lang="en-IN" sz="1800" dirty="0">
              <a:solidFill>
                <a:srgbClr val="000000"/>
              </a:solidFill>
              <a:effectLst/>
              <a:latin typeface="Verdana" panose="020B0604030504040204" pitchFamily="34" charset="0"/>
            </a:endParaRPr>
          </a:p>
          <a:p>
            <a:pPr marL="0" marR="0">
              <a:spcBef>
                <a:spcPts val="0"/>
              </a:spcBef>
              <a:spcAft>
                <a:spcPts val="0"/>
              </a:spcAft>
            </a:pPr>
            <a:r>
              <a:rPr lang="en-US" sz="1800" dirty="0">
                <a:solidFill>
                  <a:srgbClr val="000000"/>
                </a:solidFill>
                <a:effectLst/>
                <a:latin typeface="Verdana" panose="020B0604030504040204"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Then under "Open and Save", check the box that says "Display HTML files as HTML code instead of formatted text".</a:t>
            </a:r>
          </a:p>
          <a:p>
            <a:pPr marL="0" marR="0">
              <a:spcBef>
                <a:spcPts val="0"/>
              </a:spcBef>
              <a:spcAft>
                <a:spcPts val="0"/>
              </a:spcAft>
            </a:pPr>
            <a:r>
              <a:rPr lang="en-US" sz="1800" dirty="0">
                <a:solidFill>
                  <a:srgbClr val="000000"/>
                </a:solidFill>
                <a:effectLst/>
                <a:latin typeface="Verdana" panose="020B0604030504040204" pitchFamily="34" charset="0"/>
              </a:rPr>
              <a:t> </a:t>
            </a:r>
          </a:p>
          <a:p>
            <a:pPr marL="0" marR="0">
              <a:spcBef>
                <a:spcPts val="0"/>
              </a:spcBef>
              <a:spcAft>
                <a:spcPts val="0"/>
              </a:spcAft>
            </a:pPr>
            <a:endParaRPr lang="en-US" sz="1800" dirty="0">
              <a:solidFill>
                <a:srgbClr val="000000"/>
              </a:solidFill>
              <a:effectLst/>
              <a:latin typeface="Verdana" panose="020B0604030504040204" pitchFamily="34" charset="0"/>
            </a:endParaRPr>
          </a:p>
          <a:p>
            <a:pPr marL="0" marR="0">
              <a:spcBef>
                <a:spcPts val="0"/>
              </a:spcBef>
              <a:spcAft>
                <a:spcPts val="0"/>
              </a:spcAft>
            </a:pPr>
            <a:r>
              <a:rPr lang="en-IN" sz="1800" b="1" dirty="0">
                <a:solidFill>
                  <a:srgbClr val="000000"/>
                </a:solidFill>
                <a:effectLst/>
                <a:latin typeface="Verdana" panose="020B0604030504040204" pitchFamily="34" charset="0"/>
              </a:rPr>
              <a:t>Then open a new document to place the code.</a:t>
            </a:r>
            <a:endParaRPr lang="en-IN" sz="180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4435179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1001375" y="5667375"/>
            <a:ext cx="1190625" cy="1190625"/>
          </a:xfrm>
          <a:prstGeom prst="rect">
            <a:avLst/>
          </a:prstGeom>
        </p:spPr>
      </p:pic>
      <p:sp>
        <p:nvSpPr>
          <p:cNvPr id="4" name="TextBox 3">
            <a:extLst>
              <a:ext uri="{FF2B5EF4-FFF2-40B4-BE49-F238E27FC236}">
                <a16:creationId xmlns:a16="http://schemas.microsoft.com/office/drawing/2014/main" id="{77CEE3A6-CD9B-4827-9F32-8A3445669DE2}"/>
              </a:ext>
            </a:extLst>
          </p:cNvPr>
          <p:cNvSpPr txBox="1"/>
          <p:nvPr/>
        </p:nvSpPr>
        <p:spPr>
          <a:xfrm>
            <a:off x="1076324" y="1362074"/>
            <a:ext cx="9496425" cy="4616648"/>
          </a:xfrm>
          <a:prstGeom prst="rect">
            <a:avLst/>
          </a:prstGeom>
          <a:noFill/>
        </p:spPr>
        <p:txBody>
          <a:bodyPr wrap="square">
            <a:spAutoFit/>
          </a:bodyPr>
          <a:lstStyle/>
          <a:p>
            <a:pPr marL="0" marR="0">
              <a:spcBef>
                <a:spcPts val="0"/>
              </a:spcBef>
              <a:spcAft>
                <a:spcPts val="0"/>
              </a:spcAft>
            </a:pPr>
            <a:r>
              <a:rPr lang="en-US" sz="3600" b="1" dirty="0">
                <a:solidFill>
                  <a:srgbClr val="FF0000"/>
                </a:solidFill>
                <a:effectLst/>
                <a:highlight>
                  <a:srgbClr val="FFFF00"/>
                </a:highlight>
                <a:latin typeface="Arial Rounded MT Bold" panose="020F0704030504030204" pitchFamily="34" charset="0"/>
              </a:rPr>
              <a:t>DOWNLOADING  VISUAL CODE </a:t>
            </a:r>
            <a:endParaRPr lang="en-US" sz="3600" dirty="0">
              <a:solidFill>
                <a:srgbClr val="FF0000"/>
              </a:solidFill>
              <a:effectLst/>
              <a:latin typeface="Arial Rounded MT Bold" panose="020F0704030504030204" pitchFamily="34" charset="0"/>
            </a:endParaRPr>
          </a:p>
          <a:p>
            <a:pPr marL="0" marR="0">
              <a:spcBef>
                <a:spcPts val="0"/>
              </a:spcBef>
              <a:spcAft>
                <a:spcPts val="0"/>
              </a:spcAft>
            </a:pPr>
            <a:r>
              <a:rPr lang="en-US" sz="3600" b="1" dirty="0">
                <a:solidFill>
                  <a:srgbClr val="FF0000"/>
                </a:solidFill>
                <a:effectLst/>
                <a:highlight>
                  <a:srgbClr val="FFFF00"/>
                </a:highlight>
                <a:latin typeface="Arial Rounded MT Bold" panose="020F0704030504030204" pitchFamily="34" charset="0"/>
              </a:rPr>
              <a:t>STUDIO </a:t>
            </a:r>
          </a:p>
          <a:p>
            <a:pPr marL="0" marR="0">
              <a:spcBef>
                <a:spcPts val="0"/>
              </a:spcBef>
              <a:spcAft>
                <a:spcPts val="0"/>
              </a:spcAft>
            </a:pPr>
            <a:endParaRPr lang="en-US" sz="3600" dirty="0">
              <a:solidFill>
                <a:srgbClr val="FF0000"/>
              </a:solidFill>
              <a:effectLst/>
              <a:latin typeface="Arial Rounded MT Bold" panose="020F0704030504030204" pitchFamily="34" charset="0"/>
            </a:endParaRPr>
          </a:p>
          <a:p>
            <a:pPr marL="0" marR="0">
              <a:spcBef>
                <a:spcPts val="0"/>
              </a:spcBef>
              <a:spcAft>
                <a:spcPts val="0"/>
              </a:spcAft>
            </a:pPr>
            <a:r>
              <a:rPr lang="en-US" sz="1800" b="1" i="1" dirty="0">
                <a:effectLst/>
                <a:latin typeface="Calibri" panose="020F0502020204030204" pitchFamily="34" charset="0"/>
              </a:rPr>
              <a:t>Click here to download it.     </a:t>
            </a:r>
            <a:r>
              <a:rPr lang="en-US" sz="1800" b="1" i="1" dirty="0">
                <a:effectLst/>
                <a:latin typeface="Calibri" panose="020F0502020204030204" pitchFamily="34" charset="0"/>
                <a:hlinkClick r:id="rId3"/>
              </a:rPr>
              <a:t>https://code.visualstudio.com/download</a:t>
            </a:r>
            <a:endParaRPr lang="en-US" sz="1800" b="1" i="1" dirty="0">
              <a:effectLst/>
              <a:latin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endParaRPr lang="en-US" sz="1800" dirty="0">
              <a:effectLst/>
              <a:latin typeface="Calibri" panose="020F0502020204030204" pitchFamily="34" charset="0"/>
            </a:endParaRPr>
          </a:p>
          <a:p>
            <a:pPr marL="0" marR="0">
              <a:spcBef>
                <a:spcPts val="0"/>
              </a:spcBef>
              <a:spcAft>
                <a:spcPts val="0"/>
              </a:spcAft>
            </a:pPr>
            <a:r>
              <a:rPr lang="en-US" sz="4400" dirty="0">
                <a:effectLst/>
                <a:latin typeface="Californian FB" panose="0207040306080B030204" pitchFamily="18" charset="0"/>
              </a:rPr>
              <a:t># I am a web developer</a:t>
            </a:r>
          </a:p>
          <a:p>
            <a:pPr marL="0" marR="0">
              <a:spcBef>
                <a:spcPts val="0"/>
              </a:spcBef>
              <a:spcAft>
                <a:spcPts val="0"/>
              </a:spcAft>
            </a:pPr>
            <a:endParaRPr lang="en-US" sz="4400" dirty="0">
              <a:effectLst/>
              <a:latin typeface="Californian FB" panose="0207040306080B030204" pitchFamily="18" charset="0"/>
            </a:endParaRPr>
          </a:p>
          <a:p>
            <a:pPr marL="0" marR="0">
              <a:spcBef>
                <a:spcPts val="0"/>
              </a:spcBef>
              <a:spcAft>
                <a:spcPts val="0"/>
              </a:spcAft>
            </a:pPr>
            <a:r>
              <a:rPr lang="en-US" sz="4400" b="1" i="1" dirty="0">
                <a:effectLst/>
                <a:highlight>
                  <a:srgbClr val="FF0000"/>
                </a:highlight>
                <a:latin typeface="Algerian" panose="04020705040A02060702" pitchFamily="82" charset="0"/>
              </a:rPr>
              <a:t>#khabrilal of crush</a:t>
            </a:r>
            <a:endParaRPr lang="en-US" sz="4400" dirty="0">
              <a:effectLst/>
              <a:latin typeface="Algerian" panose="04020705040A02060702" pitchFamily="82" charset="0"/>
            </a:endParaRPr>
          </a:p>
        </p:txBody>
      </p:sp>
    </p:spTree>
    <p:extLst>
      <p:ext uri="{BB962C8B-B14F-4D97-AF65-F5344CB8AC3E}">
        <p14:creationId xmlns:p14="http://schemas.microsoft.com/office/powerpoint/2010/main" val="4101905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0984055" y="5667375"/>
            <a:ext cx="1190625" cy="1190625"/>
          </a:xfrm>
          <a:prstGeom prst="rect">
            <a:avLst/>
          </a:prstGeom>
        </p:spPr>
      </p:pic>
      <p:sp>
        <p:nvSpPr>
          <p:cNvPr id="4" name="TextBox 3">
            <a:extLst>
              <a:ext uri="{FF2B5EF4-FFF2-40B4-BE49-F238E27FC236}">
                <a16:creationId xmlns:a16="http://schemas.microsoft.com/office/drawing/2014/main" id="{F8D3EF47-FAB5-4EC1-B521-E77D1EECBFB7}"/>
              </a:ext>
            </a:extLst>
          </p:cNvPr>
          <p:cNvSpPr txBox="1"/>
          <p:nvPr/>
        </p:nvSpPr>
        <p:spPr>
          <a:xfrm>
            <a:off x="657225" y="1038225"/>
            <a:ext cx="8486775" cy="1500411"/>
          </a:xfrm>
          <a:prstGeom prst="rect">
            <a:avLst/>
          </a:prstGeom>
          <a:noFill/>
        </p:spPr>
        <p:txBody>
          <a:bodyPr wrap="square">
            <a:spAutoFit/>
          </a:bodyPr>
          <a:lstStyle/>
          <a:p>
            <a:pPr>
              <a:spcBef>
                <a:spcPts val="700"/>
              </a:spcBef>
              <a:spcAft>
                <a:spcPts val="700"/>
              </a:spcAft>
            </a:pPr>
            <a:r>
              <a:rPr lang="en-IN" sz="2800" dirty="0">
                <a:solidFill>
                  <a:srgbClr val="000000"/>
                </a:solidFill>
                <a:effectLst/>
                <a:highlight>
                  <a:srgbClr val="00FFFF"/>
                </a:highlight>
                <a:latin typeface="Segoe UI" panose="020B0502040204020203" pitchFamily="34" charset="0"/>
              </a:rPr>
              <a:t> Let's Write our First website…</a:t>
            </a:r>
            <a:endParaRPr lang="en-IN" sz="2800" dirty="0">
              <a:solidFill>
                <a:srgbClr val="000000"/>
              </a:solidFill>
              <a:effectLst/>
              <a:latin typeface="Segoe UI" panose="020B0502040204020203" pitchFamily="34" charset="0"/>
            </a:endParaRPr>
          </a:p>
          <a:p>
            <a:pPr>
              <a:spcBef>
                <a:spcPts val="700"/>
              </a:spcBef>
              <a:spcAft>
                <a:spcPts val="700"/>
              </a:spcAft>
            </a:pPr>
            <a:r>
              <a:rPr lang="en-US" sz="2800" dirty="0">
                <a:solidFill>
                  <a:srgbClr val="000000"/>
                </a:solidFill>
                <a:effectLst/>
                <a:latin typeface="Segoe UI" panose="020B0502040204020203"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Write or copy the following HTML code into Notepad:</a:t>
            </a:r>
          </a:p>
        </p:txBody>
      </p:sp>
      <p:sp>
        <p:nvSpPr>
          <p:cNvPr id="6" name="TextBox 5">
            <a:extLst>
              <a:ext uri="{FF2B5EF4-FFF2-40B4-BE49-F238E27FC236}">
                <a16:creationId xmlns:a16="http://schemas.microsoft.com/office/drawing/2014/main" id="{14E2D57C-938E-41F1-A610-43FD3BBE3A25}"/>
              </a:ext>
            </a:extLst>
          </p:cNvPr>
          <p:cNvSpPr txBox="1"/>
          <p:nvPr/>
        </p:nvSpPr>
        <p:spPr>
          <a:xfrm>
            <a:off x="1343025" y="2801541"/>
            <a:ext cx="6096000" cy="3693319"/>
          </a:xfrm>
          <a:prstGeom prst="rect">
            <a:avLst/>
          </a:prstGeom>
          <a:noFill/>
        </p:spPr>
        <p:txBody>
          <a:bodyPr wrap="square">
            <a:spAutoFit/>
          </a:bodyPr>
          <a:lstStyle/>
          <a:p>
            <a:pPr marL="0" marR="0">
              <a:spcBef>
                <a:spcPts val="0"/>
              </a:spcBef>
              <a:spcAft>
                <a:spcPts val="0"/>
              </a:spcAft>
            </a:pPr>
            <a:r>
              <a:rPr lang="en-IN"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DOCTYPE</a:t>
            </a:r>
            <a:r>
              <a:rPr lang="en-US" sz="1800" b="1" i="1" dirty="0">
                <a:solidFill>
                  <a:srgbClr val="979797"/>
                </a:solidFill>
                <a:effectLst/>
                <a:latin typeface="Consolas" panose="020B0609020204030204" pitchFamily="49" charset="0"/>
              </a:rPr>
              <a:t> </a:t>
            </a:r>
            <a:r>
              <a:rPr lang="en-US" sz="1800" b="1" i="1" dirty="0">
                <a:solidFill>
                  <a:srgbClr val="72A1BA"/>
                </a:solidFill>
                <a:effectLst/>
                <a:latin typeface="Consolas" panose="020B0609020204030204" pitchFamily="49" charset="0"/>
              </a:rPr>
              <a:t>html</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a:p>
            <a:pPr marL="0" marR="0">
              <a:spcBef>
                <a:spcPts val="0"/>
              </a:spcBef>
              <a:spcAft>
                <a:spcPts val="0"/>
              </a:spcAft>
            </a:pPr>
            <a:r>
              <a:rPr lang="en-IN"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html</a:t>
            </a:r>
            <a:r>
              <a:rPr lang="en-US" sz="1800" b="1" i="1" dirty="0">
                <a:solidFill>
                  <a:srgbClr val="979797"/>
                </a:solidFill>
                <a:effectLst/>
                <a:latin typeface="Consolas" panose="020B0609020204030204" pitchFamily="49" charset="0"/>
              </a:rPr>
              <a:t> </a:t>
            </a:r>
            <a:r>
              <a:rPr lang="en-US" sz="1800" b="1" i="1" dirty="0">
                <a:solidFill>
                  <a:srgbClr val="72A1BA"/>
                </a:solidFill>
                <a:effectLst/>
                <a:latin typeface="Consolas" panose="020B0609020204030204" pitchFamily="49" charset="0"/>
              </a:rPr>
              <a:t>lang</a:t>
            </a:r>
            <a:r>
              <a:rPr lang="en-US" sz="1800" b="1" i="1" dirty="0">
                <a:solidFill>
                  <a:srgbClr val="979797"/>
                </a:solidFill>
                <a:effectLst/>
                <a:latin typeface="Consolas" panose="020B0609020204030204" pitchFamily="49" charset="0"/>
              </a:rPr>
              <a:t>=</a:t>
            </a:r>
            <a:r>
              <a:rPr lang="en-US" sz="1800" b="1" i="1" dirty="0">
                <a:solidFill>
                  <a:srgbClr val="CB8F76"/>
                </a:solidFill>
                <a:effectLst/>
                <a:latin typeface="Consolas" panose="020B0609020204030204" pitchFamily="49" charset="0"/>
              </a:rPr>
              <a:t>"</a:t>
            </a:r>
            <a:r>
              <a:rPr lang="en-US" sz="1800" b="1" i="1" dirty="0" err="1">
                <a:solidFill>
                  <a:srgbClr val="CB8F76"/>
                </a:solidFill>
                <a:effectLst/>
                <a:latin typeface="Consolas" panose="020B0609020204030204" pitchFamily="49" charset="0"/>
              </a:rPr>
              <a:t>en</a:t>
            </a:r>
            <a:r>
              <a:rPr lang="en-US" sz="1800" b="1" i="1" dirty="0">
                <a:solidFill>
                  <a:srgbClr val="CB8F76"/>
                </a:solidFill>
                <a:effectLst/>
                <a:latin typeface="Consolas" panose="020B0609020204030204" pitchFamily="49" charset="0"/>
              </a:rPr>
              <a:t>"</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a:p>
            <a:pPr marL="0" marR="0">
              <a:spcBef>
                <a:spcPts val="0"/>
              </a:spcBef>
              <a:spcAft>
                <a:spcPts val="0"/>
              </a:spcAft>
            </a:pPr>
            <a:r>
              <a:rPr lang="en-IN"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head</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a:p>
            <a:pPr marL="0" marR="0">
              <a:spcBef>
                <a:spcPts val="0"/>
              </a:spcBef>
              <a:spcAft>
                <a:spcPts val="0"/>
              </a:spcAft>
            </a:pPr>
            <a:r>
              <a:rPr lang="en-IN" sz="1800" b="1" i="1" dirty="0">
                <a:solidFill>
                  <a:srgbClr val="979797"/>
                </a:solidFill>
                <a:effectLst/>
                <a:latin typeface="Consolas" panose="020B0609020204030204" pitchFamily="49" charset="0"/>
              </a:rPr>
              <a:t>    </a:t>
            </a:r>
            <a:r>
              <a:rPr lang="en-US"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meta</a:t>
            </a:r>
            <a:r>
              <a:rPr lang="en-US" sz="1800" b="1" i="1" dirty="0">
                <a:solidFill>
                  <a:srgbClr val="979797"/>
                </a:solidFill>
                <a:effectLst/>
                <a:latin typeface="Consolas" panose="020B0609020204030204" pitchFamily="49" charset="0"/>
              </a:rPr>
              <a:t> </a:t>
            </a:r>
            <a:r>
              <a:rPr lang="en-US" sz="1800" b="1" i="1" dirty="0">
                <a:solidFill>
                  <a:srgbClr val="72A1BA"/>
                </a:solidFill>
                <a:effectLst/>
                <a:latin typeface="Consolas" panose="020B0609020204030204" pitchFamily="49" charset="0"/>
              </a:rPr>
              <a:t>charset</a:t>
            </a:r>
            <a:r>
              <a:rPr lang="en-US" sz="1800" b="1" i="1" dirty="0">
                <a:solidFill>
                  <a:srgbClr val="979797"/>
                </a:solidFill>
                <a:effectLst/>
                <a:latin typeface="Consolas" panose="020B0609020204030204" pitchFamily="49" charset="0"/>
              </a:rPr>
              <a:t>=</a:t>
            </a:r>
            <a:r>
              <a:rPr lang="en-US" sz="1800" b="1" i="1" dirty="0">
                <a:solidFill>
                  <a:srgbClr val="CB8F76"/>
                </a:solidFill>
                <a:effectLst/>
                <a:latin typeface="Consolas" panose="020B0609020204030204" pitchFamily="49" charset="0"/>
              </a:rPr>
              <a:t>"UTF-8"</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a:p>
            <a:pPr marL="0" marR="0">
              <a:spcBef>
                <a:spcPts val="0"/>
              </a:spcBef>
              <a:spcAft>
                <a:spcPts val="0"/>
              </a:spcAft>
            </a:pPr>
            <a:r>
              <a:rPr lang="en-IN" sz="1800" b="1" i="1" dirty="0">
                <a:solidFill>
                  <a:srgbClr val="979797"/>
                </a:solidFill>
                <a:effectLst/>
                <a:latin typeface="Consolas" panose="020B0609020204030204" pitchFamily="49" charset="0"/>
              </a:rPr>
              <a:t>    </a:t>
            </a:r>
            <a:r>
              <a:rPr lang="en-US"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meta</a:t>
            </a:r>
            <a:r>
              <a:rPr lang="en-US" sz="1800" b="1" i="1" dirty="0">
                <a:solidFill>
                  <a:srgbClr val="979797"/>
                </a:solidFill>
                <a:effectLst/>
                <a:latin typeface="Consolas" panose="020B0609020204030204" pitchFamily="49" charset="0"/>
              </a:rPr>
              <a:t> </a:t>
            </a:r>
            <a:r>
              <a:rPr lang="en-US" sz="1800" b="1" i="1" dirty="0">
                <a:solidFill>
                  <a:srgbClr val="72A1BA"/>
                </a:solidFill>
                <a:effectLst/>
                <a:latin typeface="Consolas" panose="020B0609020204030204" pitchFamily="49" charset="0"/>
              </a:rPr>
              <a:t>name</a:t>
            </a:r>
            <a:r>
              <a:rPr lang="en-US" sz="1800" b="1" i="1" dirty="0">
                <a:solidFill>
                  <a:srgbClr val="979797"/>
                </a:solidFill>
                <a:effectLst/>
                <a:latin typeface="Consolas" panose="020B0609020204030204" pitchFamily="49" charset="0"/>
              </a:rPr>
              <a:t>=</a:t>
            </a:r>
            <a:r>
              <a:rPr lang="en-US" sz="1800" b="1" i="1" dirty="0">
                <a:solidFill>
                  <a:srgbClr val="CB8F76"/>
                </a:solidFill>
                <a:effectLst/>
                <a:latin typeface="Consolas" panose="020B0609020204030204" pitchFamily="49" charset="0"/>
              </a:rPr>
              <a:t>"viewport"</a:t>
            </a:r>
            <a:r>
              <a:rPr lang="en-US" sz="1800" b="1" i="1" dirty="0">
                <a:solidFill>
                  <a:srgbClr val="979797"/>
                </a:solidFill>
                <a:effectLst/>
                <a:latin typeface="Consolas" panose="020B0609020204030204" pitchFamily="49" charset="0"/>
              </a:rPr>
              <a:t> </a:t>
            </a:r>
            <a:r>
              <a:rPr lang="en-US" sz="1800" b="1" i="1" dirty="0">
                <a:solidFill>
                  <a:srgbClr val="72A1BA"/>
                </a:solidFill>
                <a:effectLst/>
                <a:latin typeface="Consolas" panose="020B0609020204030204" pitchFamily="49" charset="0"/>
              </a:rPr>
              <a:t>content</a:t>
            </a:r>
            <a:r>
              <a:rPr lang="en-US" sz="1800" b="1" i="1" dirty="0">
                <a:solidFill>
                  <a:srgbClr val="979797"/>
                </a:solidFill>
                <a:effectLst/>
                <a:latin typeface="Consolas" panose="020B0609020204030204" pitchFamily="49" charset="0"/>
              </a:rPr>
              <a:t>=</a:t>
            </a:r>
            <a:r>
              <a:rPr lang="en-US" sz="1800" b="1" i="1" dirty="0">
                <a:solidFill>
                  <a:srgbClr val="CB8F76"/>
                </a:solidFill>
                <a:effectLst/>
                <a:latin typeface="Consolas" panose="020B0609020204030204" pitchFamily="49" charset="0"/>
              </a:rPr>
              <a:t>"width=device-width, initial-scale=1.0"</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a:p>
            <a:pPr marL="0" marR="0">
              <a:spcBef>
                <a:spcPts val="0"/>
              </a:spcBef>
              <a:spcAft>
                <a:spcPts val="0"/>
              </a:spcAft>
            </a:pPr>
            <a:r>
              <a:rPr lang="en-IN" sz="1800" b="1" i="1" dirty="0">
                <a:solidFill>
                  <a:srgbClr val="979797"/>
                </a:solidFill>
                <a:effectLst/>
                <a:latin typeface="Consolas" panose="020B0609020204030204" pitchFamily="49" charset="0"/>
              </a:rPr>
              <a:t>    </a:t>
            </a:r>
            <a:r>
              <a:rPr lang="en-US"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title</a:t>
            </a:r>
            <a:r>
              <a:rPr lang="en-US" sz="1800" b="1" i="1" dirty="0">
                <a:solidFill>
                  <a:srgbClr val="808080"/>
                </a:solidFill>
                <a:effectLst/>
                <a:latin typeface="Consolas" panose="020B0609020204030204" pitchFamily="49" charset="0"/>
              </a:rPr>
              <a:t>&gt;</a:t>
            </a:r>
            <a:r>
              <a:rPr lang="en-US" sz="1800" b="1" i="1" dirty="0">
                <a:solidFill>
                  <a:srgbClr val="979797"/>
                </a:solidFill>
                <a:effectLst/>
                <a:latin typeface="Consolas" panose="020B0609020204030204" pitchFamily="49" charset="0"/>
              </a:rPr>
              <a:t>My First Website...</a:t>
            </a:r>
            <a:r>
              <a:rPr lang="en-US"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title</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a:p>
            <a:pPr marL="0" marR="0">
              <a:spcBef>
                <a:spcPts val="0"/>
              </a:spcBef>
              <a:spcAft>
                <a:spcPts val="0"/>
              </a:spcAft>
            </a:pPr>
            <a:r>
              <a:rPr lang="en-IN"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head</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a:p>
            <a:pPr marL="0" marR="0">
              <a:spcBef>
                <a:spcPts val="0"/>
              </a:spcBef>
              <a:spcAft>
                <a:spcPts val="0"/>
              </a:spcAft>
            </a:pPr>
            <a:r>
              <a:rPr lang="en-IN"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body</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a:p>
            <a:pPr marL="0" marR="0">
              <a:spcBef>
                <a:spcPts val="0"/>
              </a:spcBef>
              <a:spcAft>
                <a:spcPts val="0"/>
              </a:spcAft>
            </a:pPr>
            <a:r>
              <a:rPr lang="en-IN" sz="1800" b="1" i="1" dirty="0">
                <a:solidFill>
                  <a:srgbClr val="979797"/>
                </a:solidFill>
                <a:effectLst/>
                <a:latin typeface="Consolas" panose="020B0609020204030204" pitchFamily="49" charset="0"/>
              </a:rPr>
              <a:t>    I am Very happy, &amp; very soon I will become an expert web designers.</a:t>
            </a:r>
            <a:endParaRPr lang="en-IN" sz="1800" dirty="0">
              <a:solidFill>
                <a:srgbClr val="979797"/>
              </a:solidFill>
              <a:effectLst/>
              <a:latin typeface="Consolas" panose="020B0609020204030204" pitchFamily="49" charset="0"/>
            </a:endParaRPr>
          </a:p>
          <a:p>
            <a:pPr marL="0" marR="0">
              <a:spcBef>
                <a:spcPts val="0"/>
              </a:spcBef>
              <a:spcAft>
                <a:spcPts val="0"/>
              </a:spcAft>
            </a:pPr>
            <a:r>
              <a:rPr lang="en-IN"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body</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a:p>
            <a:pPr marL="0" marR="0">
              <a:spcBef>
                <a:spcPts val="0"/>
              </a:spcBef>
              <a:spcAft>
                <a:spcPts val="0"/>
              </a:spcAft>
            </a:pPr>
            <a:r>
              <a:rPr lang="en-IN" sz="1800" b="1" i="1" dirty="0">
                <a:solidFill>
                  <a:srgbClr val="808080"/>
                </a:solidFill>
                <a:effectLst/>
                <a:latin typeface="Consolas" panose="020B0609020204030204" pitchFamily="49" charset="0"/>
              </a:rPr>
              <a:t>&lt;/</a:t>
            </a:r>
            <a:r>
              <a:rPr lang="en-US" sz="1800" b="1" i="1" dirty="0">
                <a:solidFill>
                  <a:srgbClr val="569CD6"/>
                </a:solidFill>
                <a:effectLst/>
                <a:latin typeface="Consolas" panose="020B0609020204030204" pitchFamily="49" charset="0"/>
              </a:rPr>
              <a:t>html</a:t>
            </a:r>
            <a:r>
              <a:rPr lang="en-US" sz="1800" b="1" i="1" dirty="0">
                <a:solidFill>
                  <a:srgbClr val="808080"/>
                </a:solidFill>
                <a:effectLst/>
                <a:latin typeface="Consolas" panose="020B0609020204030204" pitchFamily="49" charset="0"/>
              </a:rPr>
              <a:t>&gt;</a:t>
            </a:r>
            <a:endParaRPr lang="en-IN" sz="1800" dirty="0">
              <a:effectLst/>
              <a:latin typeface="Consolas" panose="020B0609020204030204" pitchFamily="49" charset="0"/>
            </a:endParaRPr>
          </a:p>
        </p:txBody>
      </p:sp>
    </p:spTree>
    <p:extLst>
      <p:ext uri="{BB962C8B-B14F-4D97-AF65-F5344CB8AC3E}">
        <p14:creationId xmlns:p14="http://schemas.microsoft.com/office/powerpoint/2010/main" val="28462610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1001375" y="5667375"/>
            <a:ext cx="1190625" cy="1190625"/>
          </a:xfrm>
          <a:prstGeom prst="rect">
            <a:avLst/>
          </a:prstGeom>
        </p:spPr>
      </p:pic>
      <p:sp>
        <p:nvSpPr>
          <p:cNvPr id="3" name="Rectangle 2">
            <a:extLst>
              <a:ext uri="{FF2B5EF4-FFF2-40B4-BE49-F238E27FC236}">
                <a16:creationId xmlns:a16="http://schemas.microsoft.com/office/drawing/2014/main" id="{86FD0064-AA29-4F7E-9947-512D6CEE6BA7}"/>
              </a:ext>
            </a:extLst>
          </p:cNvPr>
          <p:cNvSpPr/>
          <p:nvPr/>
        </p:nvSpPr>
        <p:spPr>
          <a:xfrm>
            <a:off x="3552964" y="1006470"/>
            <a:ext cx="5086072"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Explain Keyword.</a:t>
            </a:r>
          </a:p>
        </p:txBody>
      </p:sp>
      <p:sp>
        <p:nvSpPr>
          <p:cNvPr id="4" name="Rectangle 1">
            <a:extLst>
              <a:ext uri="{FF2B5EF4-FFF2-40B4-BE49-F238E27FC236}">
                <a16:creationId xmlns:a16="http://schemas.microsoft.com/office/drawing/2014/main" id="{78438007-22B5-4850-B696-D79326C3C562}"/>
              </a:ext>
            </a:extLst>
          </p:cNvPr>
          <p:cNvSpPr>
            <a:spLocks noChangeArrowheads="1"/>
          </p:cNvSpPr>
          <p:nvPr/>
        </p:nvSpPr>
        <p:spPr bwMode="auto">
          <a:xfrm>
            <a:off x="504824" y="1929800"/>
            <a:ext cx="10315575" cy="403187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rgbClr val="000000"/>
                </a:solidFill>
                <a:effectLst/>
                <a:latin typeface="Verdana" panose="020B0604030504040204" pitchFamily="34" charset="0"/>
              </a:rPr>
              <a:t>The </a:t>
            </a:r>
            <a:r>
              <a:rPr kumimoji="0" lang="en-US" altLang="en-US" sz="2400" b="0" i="0" u="none" strike="noStrike" cap="none" normalizeH="0" baseline="0" dirty="0">
                <a:ln>
                  <a:noFill/>
                </a:ln>
                <a:solidFill>
                  <a:srgbClr val="DC143C"/>
                </a:solidFill>
                <a:effectLst/>
                <a:latin typeface="Consolas" panose="020B0609020204030204" pitchFamily="49" charset="0"/>
              </a:rPr>
              <a:t>&lt;!DOCTYPE html&gt;</a:t>
            </a:r>
            <a:r>
              <a:rPr kumimoji="0" lang="en-US" altLang="en-US" sz="2400" b="0" i="0" u="none" strike="noStrike" cap="none" normalizeH="0" baseline="0" dirty="0">
                <a:ln>
                  <a:noFill/>
                </a:ln>
                <a:solidFill>
                  <a:srgbClr val="000000"/>
                </a:solidFill>
                <a:effectLst/>
                <a:latin typeface="Verdana" panose="020B0604030504040204" pitchFamily="34" charset="0"/>
              </a:rPr>
              <a:t> declaration defines that this document is an HTML5 document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000000"/>
                </a:solidFill>
                <a:effectLst/>
                <a:latin typeface="Verdana" panose="020B0604030504040204" pitchFamily="34" charset="0"/>
              </a:rPr>
              <a:t>The </a:t>
            </a:r>
            <a:r>
              <a:rPr kumimoji="0" lang="en-US" altLang="en-US" sz="2400" b="0" i="0" u="none" strike="noStrike" cap="none" normalizeH="0" baseline="0" dirty="0">
                <a:ln>
                  <a:noFill/>
                </a:ln>
                <a:solidFill>
                  <a:srgbClr val="DC143C"/>
                </a:solidFill>
                <a:effectLst/>
                <a:latin typeface="Consolas" panose="020B0609020204030204" pitchFamily="49" charset="0"/>
              </a:rPr>
              <a:t>&lt;head&gt;</a:t>
            </a:r>
            <a:r>
              <a:rPr kumimoji="0" lang="en-US" altLang="en-US" sz="2400" b="0" i="0" u="none" strike="noStrike" cap="none" normalizeH="0" baseline="0" dirty="0">
                <a:ln>
                  <a:noFill/>
                </a:ln>
                <a:solidFill>
                  <a:srgbClr val="000000"/>
                </a:solidFill>
                <a:effectLst/>
                <a:latin typeface="Verdana" panose="020B0604030504040204" pitchFamily="34" charset="0"/>
              </a:rPr>
              <a:t> element contains meta information about the HTML page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000000"/>
                </a:solidFill>
                <a:effectLst/>
                <a:latin typeface="Verdana" panose="020B0604030504040204" pitchFamily="34" charset="0"/>
              </a:rPr>
              <a:t>The </a:t>
            </a:r>
            <a:r>
              <a:rPr kumimoji="0" lang="en-US" altLang="en-US" sz="2400" b="0" i="0" u="none" strike="noStrike" cap="none" normalizeH="0" baseline="0" dirty="0">
                <a:ln>
                  <a:noFill/>
                </a:ln>
                <a:solidFill>
                  <a:srgbClr val="DC143C"/>
                </a:solidFill>
                <a:effectLst/>
                <a:latin typeface="Consolas" panose="020B0609020204030204" pitchFamily="49" charset="0"/>
              </a:rPr>
              <a:t>&lt;title&gt;</a:t>
            </a:r>
            <a:r>
              <a:rPr kumimoji="0" lang="en-US" altLang="en-US" sz="2400" b="0" i="0" u="none" strike="noStrike" cap="none" normalizeH="0" baseline="0" dirty="0">
                <a:ln>
                  <a:noFill/>
                </a:ln>
                <a:solidFill>
                  <a:srgbClr val="000000"/>
                </a:solidFill>
                <a:effectLst/>
                <a:latin typeface="Verdana" panose="020B0604030504040204" pitchFamily="34" charset="0"/>
              </a:rPr>
              <a:t> element specifies a title for the HTML page (which is shown in the browser's title bar or in the page's tab)</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000000"/>
                </a:solidFill>
                <a:effectLst/>
                <a:latin typeface="Verdana" panose="020B0604030504040204" pitchFamily="34" charset="0"/>
              </a:rPr>
              <a:t>The </a:t>
            </a:r>
            <a:r>
              <a:rPr kumimoji="0" lang="en-US" altLang="en-US" sz="2400" b="0" i="0" u="none" strike="noStrike" cap="none" normalizeH="0" baseline="0" dirty="0">
                <a:ln>
                  <a:noFill/>
                </a:ln>
                <a:solidFill>
                  <a:srgbClr val="DC143C"/>
                </a:solidFill>
                <a:effectLst/>
                <a:latin typeface="Consolas" panose="020B0609020204030204" pitchFamily="49" charset="0"/>
              </a:rPr>
              <a:t>&lt;body&gt;</a:t>
            </a:r>
            <a:r>
              <a:rPr kumimoji="0" lang="en-US" altLang="en-US" sz="2400" b="0" i="0" u="none" strike="noStrike" cap="none" normalizeH="0" baseline="0" dirty="0">
                <a:ln>
                  <a:noFill/>
                </a:ln>
                <a:solidFill>
                  <a:srgbClr val="000000"/>
                </a:solidFill>
                <a:effectLst/>
                <a:latin typeface="Verdana" panose="020B0604030504040204" pitchFamily="34" charset="0"/>
              </a:rPr>
              <a:t> element defines the document's body, and is a container for all the visible contents,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rgbClr val="000000"/>
                </a:solidFill>
                <a:effectLst/>
                <a:latin typeface="Verdana" panose="020B0604030504040204" pitchFamily="34" charset="0"/>
              </a:rPr>
              <a:t>The </a:t>
            </a:r>
            <a:r>
              <a:rPr kumimoji="0" lang="en-US" altLang="en-US" sz="2400" b="0" i="0" u="none" strike="noStrike" cap="none" normalizeH="0" baseline="0" dirty="0">
                <a:ln>
                  <a:noFill/>
                </a:ln>
                <a:solidFill>
                  <a:srgbClr val="DC143C"/>
                </a:solidFill>
                <a:effectLst/>
                <a:latin typeface="Consolas" panose="020B0609020204030204" pitchFamily="49" charset="0"/>
              </a:rPr>
              <a:t>&lt;html&gt;</a:t>
            </a:r>
            <a:r>
              <a:rPr kumimoji="0" lang="en-US" altLang="en-US" sz="2400" b="0" i="0" u="none" strike="noStrike" cap="none" normalizeH="0" baseline="0" dirty="0">
                <a:ln>
                  <a:noFill/>
                </a:ln>
                <a:solidFill>
                  <a:srgbClr val="000000"/>
                </a:solidFill>
                <a:effectLst/>
                <a:latin typeface="Verdana" panose="020B0604030504040204" pitchFamily="34" charset="0"/>
              </a:rPr>
              <a:t> element is the root element of an HTML page</a:t>
            </a:r>
          </a:p>
        </p:txBody>
      </p:sp>
    </p:spTree>
    <p:extLst>
      <p:ext uri="{BB962C8B-B14F-4D97-AF65-F5344CB8AC3E}">
        <p14:creationId xmlns:p14="http://schemas.microsoft.com/office/powerpoint/2010/main" val="1862679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EE8578A-861F-4025-9728-79221BB12F5C}"/>
              </a:ext>
            </a:extLst>
          </p:cNvPr>
          <p:cNvPicPr>
            <a:picLocks noChangeAspect="1"/>
          </p:cNvPicPr>
          <p:nvPr/>
        </p:nvPicPr>
        <p:blipFill>
          <a:blip r:embed="rId2"/>
          <a:stretch>
            <a:fillRect/>
          </a:stretch>
        </p:blipFill>
        <p:spPr>
          <a:xfrm>
            <a:off x="11001375" y="5667375"/>
            <a:ext cx="1190625" cy="1190625"/>
          </a:xfrm>
          <a:prstGeom prst="rect">
            <a:avLst/>
          </a:prstGeom>
        </p:spPr>
      </p:pic>
      <p:sp>
        <p:nvSpPr>
          <p:cNvPr id="5" name="TextBox 4">
            <a:extLst>
              <a:ext uri="{FF2B5EF4-FFF2-40B4-BE49-F238E27FC236}">
                <a16:creationId xmlns:a16="http://schemas.microsoft.com/office/drawing/2014/main" id="{D6598AF3-DAF0-456E-AFA2-7DB50B451C02}"/>
              </a:ext>
            </a:extLst>
          </p:cNvPr>
          <p:cNvSpPr txBox="1"/>
          <p:nvPr/>
        </p:nvSpPr>
        <p:spPr>
          <a:xfrm>
            <a:off x="3467100" y="891659"/>
            <a:ext cx="6096000" cy="584775"/>
          </a:xfrm>
          <a:prstGeom prst="rect">
            <a:avLst/>
          </a:prstGeom>
          <a:noFill/>
        </p:spPr>
        <p:txBody>
          <a:bodyPr wrap="square">
            <a:spAutoFit/>
          </a:bodyPr>
          <a:lstStyle/>
          <a:p>
            <a:pPr algn="ctr"/>
            <a:r>
              <a:rPr lang="en-US" sz="3200" b="1" dirty="0">
                <a:ln w="0"/>
                <a:effectLst>
                  <a:outerShdw blurRad="38100" dist="19050" dir="2700000" algn="tl" rotWithShape="0">
                    <a:schemeClr val="dk1">
                      <a:alpha val="40000"/>
                    </a:schemeClr>
                  </a:outerShdw>
                </a:effectLst>
              </a:rPr>
              <a:t>STRUCTURE…</a:t>
            </a:r>
            <a:r>
              <a:rPr lang="en-US" sz="1800" b="0" cap="none" spc="0" dirty="0">
                <a:ln w="0"/>
                <a:solidFill>
                  <a:schemeClr val="tx1"/>
                </a:solidFill>
                <a:effectLst>
                  <a:outerShdw blurRad="38100" dist="19050" dir="2700000" algn="tl" rotWithShape="0">
                    <a:schemeClr val="dk1">
                      <a:alpha val="40000"/>
                    </a:schemeClr>
                  </a:outerShdw>
                </a:effectLst>
              </a:rPr>
              <a:t>.</a:t>
            </a:r>
          </a:p>
        </p:txBody>
      </p:sp>
      <p:pic>
        <p:nvPicPr>
          <p:cNvPr id="7" name="Picture 6">
            <a:extLst>
              <a:ext uri="{FF2B5EF4-FFF2-40B4-BE49-F238E27FC236}">
                <a16:creationId xmlns:a16="http://schemas.microsoft.com/office/drawing/2014/main" id="{C71E4B89-6DCC-464D-A61D-0B4ACAF0F5C0}"/>
              </a:ext>
            </a:extLst>
          </p:cNvPr>
          <p:cNvPicPr>
            <a:picLocks noChangeAspect="1"/>
          </p:cNvPicPr>
          <p:nvPr/>
        </p:nvPicPr>
        <p:blipFill>
          <a:blip r:embed="rId3"/>
          <a:stretch>
            <a:fillRect/>
          </a:stretch>
        </p:blipFill>
        <p:spPr>
          <a:xfrm>
            <a:off x="1332655" y="1699792"/>
            <a:ext cx="9183548" cy="4562895"/>
          </a:xfrm>
          <a:prstGeom prst="rect">
            <a:avLst/>
          </a:prstGeom>
        </p:spPr>
      </p:pic>
    </p:spTree>
    <p:extLst>
      <p:ext uri="{BB962C8B-B14F-4D97-AF65-F5344CB8AC3E}">
        <p14:creationId xmlns:p14="http://schemas.microsoft.com/office/powerpoint/2010/main" val="627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8B80FCC-9CF7-4F67-BD41-EEC4656CF9C3}"/>
              </a:ext>
            </a:extLst>
          </p:cNvPr>
          <p:cNvPicPr>
            <a:picLocks noChangeAspect="1"/>
          </p:cNvPicPr>
          <p:nvPr/>
        </p:nvPicPr>
        <p:blipFill>
          <a:blip r:embed="rId2"/>
          <a:stretch>
            <a:fillRect/>
          </a:stretch>
        </p:blipFill>
        <p:spPr>
          <a:xfrm>
            <a:off x="11001375" y="5667375"/>
            <a:ext cx="1190625" cy="1190625"/>
          </a:xfrm>
          <a:prstGeom prst="rect">
            <a:avLst/>
          </a:prstGeom>
        </p:spPr>
      </p:pic>
      <p:sp>
        <p:nvSpPr>
          <p:cNvPr id="5" name="TextBox 4">
            <a:extLst>
              <a:ext uri="{FF2B5EF4-FFF2-40B4-BE49-F238E27FC236}">
                <a16:creationId xmlns:a16="http://schemas.microsoft.com/office/drawing/2014/main" id="{08D68662-07E9-4F90-B2A6-056BF74F5491}"/>
              </a:ext>
            </a:extLst>
          </p:cNvPr>
          <p:cNvSpPr txBox="1"/>
          <p:nvPr/>
        </p:nvSpPr>
        <p:spPr>
          <a:xfrm>
            <a:off x="2981325" y="2085975"/>
            <a:ext cx="6162675" cy="4486215"/>
          </a:xfrm>
          <a:prstGeom prst="rect">
            <a:avLst/>
          </a:prstGeom>
          <a:noFill/>
        </p:spPr>
        <p:txBody>
          <a:bodyPr wrap="square">
            <a:spAutoFit/>
          </a:bodyPr>
          <a:lstStyle/>
          <a:p>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!DOCTYPE</a:t>
            </a:r>
            <a:r>
              <a:rPr lang="en-US" sz="2400" b="1" i="0" dirty="0">
                <a:solidFill>
                  <a:srgbClr val="FF0000"/>
                </a:solidFill>
                <a:effectLst/>
                <a:latin typeface="Consolas" panose="020B0609020204030204" pitchFamily="49" charset="0"/>
              </a:rPr>
              <a:t> html</a:t>
            </a:r>
            <a:r>
              <a:rPr lang="en-US" sz="2400" b="1" i="0" dirty="0">
                <a:solidFill>
                  <a:srgbClr val="0000CD"/>
                </a:solidFill>
                <a:effectLst/>
                <a:latin typeface="Consolas" panose="020B0609020204030204" pitchFamily="49" charset="0"/>
              </a:rPr>
              <a:t>&gt;</a:t>
            </a:r>
            <a:br>
              <a:rPr lang="en-US" sz="2400" b="1" dirty="0"/>
            </a:b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html</a:t>
            </a:r>
            <a:r>
              <a:rPr lang="en-US" sz="2400" b="1" i="0" dirty="0">
                <a:solidFill>
                  <a:srgbClr val="0000CD"/>
                </a:solidFill>
                <a:effectLst/>
                <a:latin typeface="Consolas" panose="020B0609020204030204" pitchFamily="49" charset="0"/>
              </a:rPr>
              <a:t>&gt;</a:t>
            </a:r>
            <a:br>
              <a:rPr lang="en-US" sz="2400" b="1" dirty="0"/>
            </a:b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head</a:t>
            </a:r>
            <a:r>
              <a:rPr lang="en-US" sz="2400" b="1" i="0" dirty="0">
                <a:solidFill>
                  <a:srgbClr val="0000CD"/>
                </a:solidFill>
                <a:effectLst/>
                <a:latin typeface="Consolas" panose="020B0609020204030204" pitchFamily="49" charset="0"/>
              </a:rPr>
              <a:t>&gt;</a:t>
            </a:r>
            <a:br>
              <a:rPr lang="en-US" sz="2400" b="1" dirty="0"/>
            </a:b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title</a:t>
            </a:r>
            <a:r>
              <a:rPr lang="en-US" sz="2400" b="1" i="0" dirty="0">
                <a:solidFill>
                  <a:srgbClr val="0000CD"/>
                </a:solidFill>
                <a:effectLst/>
                <a:latin typeface="Consolas" panose="020B0609020204030204" pitchFamily="49" charset="0"/>
              </a:rPr>
              <a:t>&gt;</a:t>
            </a:r>
            <a:r>
              <a:rPr lang="en-US" sz="2400" b="1" i="0" dirty="0">
                <a:solidFill>
                  <a:srgbClr val="000000"/>
                </a:solidFill>
                <a:effectLst/>
                <a:latin typeface="Consolas" panose="020B0609020204030204" pitchFamily="49" charset="0"/>
              </a:rPr>
              <a:t>Page Title</a:t>
            </a: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/title</a:t>
            </a:r>
            <a:r>
              <a:rPr lang="en-US" sz="2400" b="1" i="0" dirty="0">
                <a:solidFill>
                  <a:srgbClr val="0000CD"/>
                </a:solidFill>
                <a:effectLst/>
                <a:latin typeface="Consolas" panose="020B0609020204030204" pitchFamily="49" charset="0"/>
              </a:rPr>
              <a:t>&gt;</a:t>
            </a:r>
            <a:br>
              <a:rPr lang="en-US" sz="2400" b="1" dirty="0"/>
            </a:b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/head</a:t>
            </a:r>
            <a:r>
              <a:rPr lang="en-US" sz="2400" b="1" i="0" dirty="0">
                <a:solidFill>
                  <a:srgbClr val="0000CD"/>
                </a:solidFill>
                <a:effectLst/>
                <a:latin typeface="Consolas" panose="020B0609020204030204" pitchFamily="49" charset="0"/>
              </a:rPr>
              <a:t>&gt;</a:t>
            </a:r>
            <a:br>
              <a:rPr lang="en-US" sz="2400" b="1" dirty="0"/>
            </a:b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body</a:t>
            </a:r>
            <a:r>
              <a:rPr lang="en-US" sz="2400" b="1" i="0" dirty="0">
                <a:solidFill>
                  <a:srgbClr val="0000CD"/>
                </a:solidFill>
                <a:effectLst/>
                <a:latin typeface="Consolas" panose="020B0609020204030204" pitchFamily="49" charset="0"/>
              </a:rPr>
              <a:t>&gt;</a:t>
            </a:r>
            <a:br>
              <a:rPr lang="en-US" sz="2400" b="1" dirty="0"/>
            </a:br>
            <a:br>
              <a:rPr lang="en-US" sz="2400" b="1" dirty="0"/>
            </a:b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h1</a:t>
            </a:r>
            <a:r>
              <a:rPr lang="en-US" sz="2400" b="1" i="0" dirty="0">
                <a:solidFill>
                  <a:srgbClr val="0000CD"/>
                </a:solidFill>
                <a:effectLst/>
                <a:latin typeface="Consolas" panose="020B0609020204030204" pitchFamily="49" charset="0"/>
              </a:rPr>
              <a:t>&gt;</a:t>
            </a:r>
            <a:r>
              <a:rPr lang="en-US" sz="2400" b="1" i="0" dirty="0">
                <a:solidFill>
                  <a:srgbClr val="000000"/>
                </a:solidFill>
                <a:effectLst/>
                <a:latin typeface="Consolas" panose="020B0609020204030204" pitchFamily="49" charset="0"/>
              </a:rPr>
              <a:t>My First Heading</a:t>
            </a: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/h1</a:t>
            </a:r>
            <a:r>
              <a:rPr lang="en-US" sz="2400" b="1" i="0" dirty="0">
                <a:solidFill>
                  <a:srgbClr val="0000CD"/>
                </a:solidFill>
                <a:effectLst/>
                <a:latin typeface="Consolas" panose="020B0609020204030204" pitchFamily="49" charset="0"/>
              </a:rPr>
              <a:t>&gt;</a:t>
            </a:r>
            <a:br>
              <a:rPr lang="en-US" sz="2400" b="1" dirty="0"/>
            </a:b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p</a:t>
            </a:r>
            <a:r>
              <a:rPr lang="en-US" sz="2400" b="1" i="0" dirty="0">
                <a:solidFill>
                  <a:srgbClr val="0000CD"/>
                </a:solidFill>
                <a:effectLst/>
                <a:latin typeface="Consolas" panose="020B0609020204030204" pitchFamily="49" charset="0"/>
              </a:rPr>
              <a:t>&gt;</a:t>
            </a:r>
            <a:r>
              <a:rPr lang="en-US" sz="2400" b="1" i="0" dirty="0">
                <a:solidFill>
                  <a:srgbClr val="000000"/>
                </a:solidFill>
                <a:effectLst/>
                <a:latin typeface="Consolas" panose="020B0609020204030204" pitchFamily="49" charset="0"/>
              </a:rPr>
              <a:t>My first paragraph.</a:t>
            </a: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/p</a:t>
            </a:r>
            <a:r>
              <a:rPr lang="en-US" sz="2400" b="1" i="0" dirty="0">
                <a:solidFill>
                  <a:srgbClr val="0000CD"/>
                </a:solidFill>
                <a:effectLst/>
                <a:latin typeface="Consolas" panose="020B0609020204030204" pitchFamily="49" charset="0"/>
              </a:rPr>
              <a:t>&gt;</a:t>
            </a:r>
            <a:br>
              <a:rPr lang="en-US" sz="2400" b="1" dirty="0"/>
            </a:br>
            <a:br>
              <a:rPr lang="en-US" sz="2400" b="1" dirty="0"/>
            </a:b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/body</a:t>
            </a:r>
            <a:r>
              <a:rPr lang="en-US" sz="2400" b="1" i="0" dirty="0">
                <a:solidFill>
                  <a:srgbClr val="0000CD"/>
                </a:solidFill>
                <a:effectLst/>
                <a:latin typeface="Consolas" panose="020B0609020204030204" pitchFamily="49" charset="0"/>
              </a:rPr>
              <a:t>&gt;</a:t>
            </a:r>
            <a:br>
              <a:rPr lang="en-US" sz="2400" b="1" dirty="0"/>
            </a:br>
            <a:r>
              <a:rPr lang="en-US" sz="2400" b="1" i="0" dirty="0">
                <a:solidFill>
                  <a:srgbClr val="0000CD"/>
                </a:solidFill>
                <a:effectLst/>
                <a:latin typeface="Consolas" panose="020B0609020204030204" pitchFamily="49" charset="0"/>
              </a:rPr>
              <a:t>&lt;</a:t>
            </a:r>
            <a:r>
              <a:rPr lang="en-US" sz="2400" b="1" i="0" dirty="0">
                <a:solidFill>
                  <a:srgbClr val="A52A2A"/>
                </a:solidFill>
                <a:effectLst/>
                <a:latin typeface="Consolas" panose="020B0609020204030204" pitchFamily="49" charset="0"/>
              </a:rPr>
              <a:t>/html</a:t>
            </a:r>
            <a:r>
              <a:rPr lang="en-US" sz="2400" b="1" i="0" dirty="0">
                <a:solidFill>
                  <a:srgbClr val="0000CD"/>
                </a:solidFill>
                <a:effectLst/>
                <a:latin typeface="Consolas" panose="020B0609020204030204" pitchFamily="49" charset="0"/>
              </a:rPr>
              <a:t>&gt;</a:t>
            </a:r>
            <a:endParaRPr lang="en-IN" sz="2400" b="1" dirty="0"/>
          </a:p>
        </p:txBody>
      </p:sp>
      <p:sp>
        <p:nvSpPr>
          <p:cNvPr id="6" name="Title 5">
            <a:extLst>
              <a:ext uri="{FF2B5EF4-FFF2-40B4-BE49-F238E27FC236}">
                <a16:creationId xmlns:a16="http://schemas.microsoft.com/office/drawing/2014/main" id="{9BA51781-C17A-4D40-8B8D-FABD722886C6}"/>
              </a:ext>
            </a:extLst>
          </p:cNvPr>
          <p:cNvSpPr>
            <a:spLocks noGrp="1"/>
          </p:cNvSpPr>
          <p:nvPr>
            <p:ph type="title"/>
          </p:nvPr>
        </p:nvSpPr>
        <p:spPr/>
        <p:txBody>
          <a:bodyPr/>
          <a:lstStyle/>
          <a:p>
            <a:pPr algn="ctr"/>
            <a:r>
              <a:rPr lang="en-IN" dirty="0" err="1"/>
              <a:t>cODE</a:t>
            </a:r>
            <a:endParaRPr lang="en-IN" dirty="0"/>
          </a:p>
        </p:txBody>
      </p:sp>
    </p:spTree>
    <p:extLst>
      <p:ext uri="{BB962C8B-B14F-4D97-AF65-F5344CB8AC3E}">
        <p14:creationId xmlns:p14="http://schemas.microsoft.com/office/powerpoint/2010/main" val="12491814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9892C6-1C33-459A-B3DB-E9FF89AFCE58}"/>
              </a:ext>
            </a:extLst>
          </p:cNvPr>
          <p:cNvPicPr>
            <a:picLocks noChangeAspect="1"/>
          </p:cNvPicPr>
          <p:nvPr/>
        </p:nvPicPr>
        <p:blipFill>
          <a:blip r:embed="rId2"/>
          <a:stretch>
            <a:fillRect/>
          </a:stretch>
        </p:blipFill>
        <p:spPr>
          <a:xfrm>
            <a:off x="0" y="0"/>
            <a:ext cx="12192000" cy="6858000"/>
          </a:xfrm>
          <a:prstGeom prst="rect">
            <a:avLst/>
          </a:prstGeom>
        </p:spPr>
      </p:pic>
      <p:pic>
        <p:nvPicPr>
          <p:cNvPr id="2" name="Picture 1">
            <a:extLst>
              <a:ext uri="{FF2B5EF4-FFF2-40B4-BE49-F238E27FC236}">
                <a16:creationId xmlns:a16="http://schemas.microsoft.com/office/drawing/2014/main" id="{D8B80FCC-9CF7-4F67-BD41-EEC4656CF9C3}"/>
              </a:ext>
            </a:extLst>
          </p:cNvPr>
          <p:cNvPicPr>
            <a:picLocks noChangeAspect="1"/>
          </p:cNvPicPr>
          <p:nvPr/>
        </p:nvPicPr>
        <p:blipFill>
          <a:blip r:embed="rId3"/>
          <a:stretch>
            <a:fillRect/>
          </a:stretch>
        </p:blipFill>
        <p:spPr>
          <a:xfrm>
            <a:off x="11001375" y="5667375"/>
            <a:ext cx="1190625" cy="1190625"/>
          </a:xfrm>
          <a:prstGeom prst="rect">
            <a:avLst/>
          </a:prstGeom>
        </p:spPr>
      </p:pic>
    </p:spTree>
    <p:extLst>
      <p:ext uri="{BB962C8B-B14F-4D97-AF65-F5344CB8AC3E}">
        <p14:creationId xmlns:p14="http://schemas.microsoft.com/office/powerpoint/2010/main" val="450857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188720"/>
          </a:xfrm>
        </p:spPr>
        <p:txBody>
          <a:bodyPr>
            <a:normAutofit/>
          </a:bodyPr>
          <a:lstStyle/>
          <a:p>
            <a:r>
              <a:rPr lang="en-US" dirty="0">
                <a:solidFill>
                  <a:schemeClr val="tx1">
                    <a:lumMod val="85000"/>
                    <a:lumOff val="15000"/>
                  </a:schemeClr>
                </a:solidFill>
              </a:rPr>
              <a:t>Web development bootcamp (2 week course )</a:t>
            </a:r>
          </a:p>
        </p:txBody>
      </p:sp>
      <p:graphicFrame>
        <p:nvGraphicFramePr>
          <p:cNvPr id="22" name="Content Placeholder 2" descr="SmartArt timeline">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1175739077"/>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AA0487B6-6C95-44C3-8BF0-16CEE0DA8BD5}"/>
              </a:ext>
            </a:extLst>
          </p:cNvPr>
          <p:cNvPicPr>
            <a:picLocks noChangeAspect="1"/>
          </p:cNvPicPr>
          <p:nvPr/>
        </p:nvPicPr>
        <p:blipFill>
          <a:blip r:embed="rId8"/>
          <a:stretch>
            <a:fillRect/>
          </a:stretch>
        </p:blipFill>
        <p:spPr>
          <a:xfrm>
            <a:off x="11001375" y="5667375"/>
            <a:ext cx="1190625" cy="1190625"/>
          </a:xfrm>
          <a:prstGeom prst="rect">
            <a:avLst/>
          </a:prstGeom>
        </p:spPr>
      </p:pic>
    </p:spTree>
    <p:extLst>
      <p:ext uri="{BB962C8B-B14F-4D97-AF65-F5344CB8AC3E}">
        <p14:creationId xmlns:p14="http://schemas.microsoft.com/office/powerpoint/2010/main" val="3897948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B6DD362-35DF-4AC9-9BD9-ED6104667121}"/>
              </a:ext>
            </a:extLst>
          </p:cNvPr>
          <p:cNvGraphicFramePr>
            <a:graphicFrameLocks noGrp="1"/>
          </p:cNvGraphicFramePr>
          <p:nvPr>
            <p:extLst>
              <p:ext uri="{D42A27DB-BD31-4B8C-83A1-F6EECF244321}">
                <p14:modId xmlns:p14="http://schemas.microsoft.com/office/powerpoint/2010/main" val="1369330776"/>
              </p:ext>
            </p:extLst>
          </p:nvPr>
        </p:nvGraphicFramePr>
        <p:xfrm>
          <a:off x="5690394" y="1585656"/>
          <a:ext cx="6196806" cy="1498707"/>
        </p:xfrm>
        <a:graphic>
          <a:graphicData uri="http://schemas.openxmlformats.org/drawingml/2006/table">
            <a:tbl>
              <a:tblPr/>
              <a:tblGrid>
                <a:gridCol w="37438">
                  <a:extLst>
                    <a:ext uri="{9D8B030D-6E8A-4147-A177-3AD203B41FA5}">
                      <a16:colId xmlns:a16="http://schemas.microsoft.com/office/drawing/2014/main" val="511653693"/>
                    </a:ext>
                  </a:extLst>
                </a:gridCol>
                <a:gridCol w="221205">
                  <a:extLst>
                    <a:ext uri="{9D8B030D-6E8A-4147-A177-3AD203B41FA5}">
                      <a16:colId xmlns:a16="http://schemas.microsoft.com/office/drawing/2014/main" val="3122811968"/>
                    </a:ext>
                  </a:extLst>
                </a:gridCol>
                <a:gridCol w="1507627">
                  <a:extLst>
                    <a:ext uri="{9D8B030D-6E8A-4147-A177-3AD203B41FA5}">
                      <a16:colId xmlns:a16="http://schemas.microsoft.com/office/drawing/2014/main" val="2411665137"/>
                    </a:ext>
                  </a:extLst>
                </a:gridCol>
                <a:gridCol w="1104592">
                  <a:extLst>
                    <a:ext uri="{9D8B030D-6E8A-4147-A177-3AD203B41FA5}">
                      <a16:colId xmlns:a16="http://schemas.microsoft.com/office/drawing/2014/main" val="1964842944"/>
                    </a:ext>
                  </a:extLst>
                </a:gridCol>
                <a:gridCol w="1266379">
                  <a:extLst>
                    <a:ext uri="{9D8B030D-6E8A-4147-A177-3AD203B41FA5}">
                      <a16:colId xmlns:a16="http://schemas.microsoft.com/office/drawing/2014/main" val="1504905900"/>
                    </a:ext>
                  </a:extLst>
                </a:gridCol>
                <a:gridCol w="253418">
                  <a:extLst>
                    <a:ext uri="{9D8B030D-6E8A-4147-A177-3AD203B41FA5}">
                      <a16:colId xmlns:a16="http://schemas.microsoft.com/office/drawing/2014/main" val="195616363"/>
                    </a:ext>
                  </a:extLst>
                </a:gridCol>
                <a:gridCol w="1383782">
                  <a:extLst>
                    <a:ext uri="{9D8B030D-6E8A-4147-A177-3AD203B41FA5}">
                      <a16:colId xmlns:a16="http://schemas.microsoft.com/office/drawing/2014/main" val="2412927163"/>
                    </a:ext>
                  </a:extLst>
                </a:gridCol>
                <a:gridCol w="422365">
                  <a:extLst>
                    <a:ext uri="{9D8B030D-6E8A-4147-A177-3AD203B41FA5}">
                      <a16:colId xmlns:a16="http://schemas.microsoft.com/office/drawing/2014/main" val="4268517674"/>
                    </a:ext>
                  </a:extLst>
                </a:gridCol>
              </a:tblGrid>
              <a:tr h="27244">
                <a:tc>
                  <a:txBody>
                    <a:bodyPr/>
                    <a:lstStyle/>
                    <a:p>
                      <a:pPr marL="0" marR="0" fontAlgn="t">
                        <a:spcBef>
                          <a:spcPts val="0"/>
                        </a:spcBef>
                        <a:spcAft>
                          <a:spcPts val="0"/>
                        </a:spcAft>
                      </a:pPr>
                      <a:r>
                        <a:rPr lang="en-IN"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extLst>
                  <a:ext uri="{0D108BD9-81ED-4DB2-BD59-A6C34878D82A}">
                    <a16:rowId xmlns:a16="http://schemas.microsoft.com/office/drawing/2014/main" val="2225260281"/>
                  </a:ext>
                </a:extLst>
              </a:tr>
              <a:tr h="32037">
                <a:tc>
                  <a:txBody>
                    <a:bodyPr/>
                    <a:lstStyle/>
                    <a:p>
                      <a:pPr marL="0" marR="0" fontAlgn="t">
                        <a:spcBef>
                          <a:spcPts val="0"/>
                        </a:spcBef>
                        <a:spcAft>
                          <a:spcPts val="0"/>
                        </a:spcAft>
                      </a:pPr>
                      <a:r>
                        <a:rPr lang="en-IN"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rowSpan="4" gridSpan="2">
                  <a:txBody>
                    <a:bodyPr/>
                    <a:lstStyle/>
                    <a:p>
                      <a:pPr marL="0" marR="0" fontAlgn="t">
                        <a:spcBef>
                          <a:spcPts val="0"/>
                        </a:spcBef>
                        <a:spcAft>
                          <a:spcPts val="0"/>
                        </a:spcAft>
                      </a:pPr>
                      <a:endParaRPr lang="en-IN" sz="1400">
                        <a:effectLst/>
                      </a:endParaRPr>
                    </a:p>
                  </a:txBody>
                  <a:tcPr marL="0" marR="0" marT="0" marB="0">
                    <a:lnL>
                      <a:noFill/>
                    </a:lnL>
                    <a:lnR>
                      <a:noFill/>
                    </a:lnR>
                    <a:lnT>
                      <a:noFill/>
                    </a:lnT>
                    <a:lnB>
                      <a:noFill/>
                    </a:lnB>
                  </a:tcPr>
                </a:tc>
                <a:tc rowSpan="4" hMerge="1">
                  <a:txBody>
                    <a:bodyPr/>
                    <a:lstStyle/>
                    <a:p>
                      <a:endParaRPr lang="en-IN"/>
                    </a:p>
                  </a:txBody>
                  <a:tcPr/>
                </a:tc>
                <a:extLst>
                  <a:ext uri="{0D108BD9-81ED-4DB2-BD59-A6C34878D82A}">
                    <a16:rowId xmlns:a16="http://schemas.microsoft.com/office/drawing/2014/main" val="4198347087"/>
                  </a:ext>
                </a:extLst>
              </a:tr>
              <a:tr h="261210">
                <a:tc>
                  <a:txBody>
                    <a:bodyPr/>
                    <a:lstStyle/>
                    <a:p>
                      <a:pPr marL="0" marR="0" fontAlgn="t">
                        <a:spcBef>
                          <a:spcPts val="0"/>
                        </a:spcBef>
                        <a:spcAft>
                          <a:spcPts val="0"/>
                        </a:spcAft>
                      </a:pPr>
                      <a:r>
                        <a:rPr lang="en-IN" sz="100">
                          <a:effectLst/>
                        </a:rPr>
                        <a:t> </a:t>
                      </a:r>
                    </a:p>
                  </a:txBody>
                  <a:tcPr marL="0" marR="0" marT="0" marB="0">
                    <a:lnL>
                      <a:noFill/>
                    </a:lnL>
                    <a:lnR>
                      <a:noFill/>
                    </a:lnR>
                    <a:lnT>
                      <a:noFill/>
                    </a:lnT>
                    <a:lnB>
                      <a:noFill/>
                    </a:lnB>
                  </a:tcPr>
                </a:tc>
                <a:tc gridSpan="4">
                  <a:txBody>
                    <a:bodyPr/>
                    <a:lstStyle/>
                    <a:p>
                      <a:pPr marL="0" marR="0" fontAlgn="t">
                        <a:spcBef>
                          <a:spcPts val="0"/>
                        </a:spcBef>
                        <a:spcAft>
                          <a:spcPts val="0"/>
                        </a:spcAft>
                      </a:pPr>
                      <a:r>
                        <a:rPr lang="en-US" sz="2400" b="1" dirty="0">
                          <a:effectLst/>
                          <a:latin typeface="Algerian" panose="04020705040A02060702" pitchFamily="82" charset="0"/>
                        </a:rPr>
                        <a:t>HTML - SKELETON OF WEBSITE</a:t>
                      </a:r>
                    </a:p>
                  </a:txBody>
                  <a:tcPr marL="0" marR="0" marT="0" marB="0">
                    <a:lnL>
                      <a:noFill/>
                    </a:lnL>
                    <a:lnR>
                      <a:noFill/>
                    </a:lnR>
                    <a:lnT>
                      <a:noFill/>
                    </a:lnT>
                    <a:lnB>
                      <a:noFill/>
                    </a:lnB>
                  </a:tcPr>
                </a:tc>
                <a:tc hMerge="1">
                  <a:txBody>
                    <a:bodyPr/>
                    <a:lstStyle/>
                    <a:p>
                      <a:endParaRPr lang="en-IN"/>
                    </a:p>
                  </a:txBody>
                  <a:tcPr/>
                </a:tc>
                <a:tc hMerge="1">
                  <a:txBody>
                    <a:bodyPr/>
                    <a:lstStyle/>
                    <a:p>
                      <a:endParaRPr lang="en-IN"/>
                    </a:p>
                  </a:txBody>
                  <a:tcPr/>
                </a:tc>
                <a:tc hMerge="1">
                  <a:txBody>
                    <a:bodyPr/>
                    <a:lstStyle/>
                    <a:p>
                      <a:endParaRPr lang="en-IN"/>
                    </a:p>
                  </a:txBody>
                  <a:tcPr/>
                </a:tc>
                <a:tc>
                  <a:txBody>
                    <a:bodyPr/>
                    <a:lstStyle/>
                    <a:p>
                      <a:pPr marL="0" marR="0" fontAlgn="t">
                        <a:spcBef>
                          <a:spcPts val="0"/>
                        </a:spcBef>
                        <a:spcAft>
                          <a:spcPts val="0"/>
                        </a:spcAft>
                      </a:pPr>
                      <a:endParaRPr lang="en-IN" sz="200" dirty="0">
                        <a:effectLst/>
                      </a:endParaRPr>
                    </a:p>
                  </a:txBody>
                  <a:tcPr marL="0" marR="0" marT="0" marB="0">
                    <a:lnL>
                      <a:noFill/>
                    </a:lnL>
                    <a:lnR>
                      <a:noFill/>
                    </a:lnR>
                    <a:lnT>
                      <a:noFill/>
                    </a:lnT>
                    <a:lnB>
                      <a:noFill/>
                    </a:lnB>
                  </a:tcPr>
                </a:tc>
                <a:tc gridSpan="2" vMerge="1">
                  <a:txBody>
                    <a:bodyPr/>
                    <a:lstStyle/>
                    <a:p>
                      <a:endParaRPr lang="en-IN"/>
                    </a:p>
                  </a:txBody>
                  <a:tcPr/>
                </a:tc>
                <a:tc hMerge="1" vMerge="1">
                  <a:txBody>
                    <a:bodyPr/>
                    <a:lstStyle/>
                    <a:p>
                      <a:endParaRPr lang="en-IN"/>
                    </a:p>
                  </a:txBody>
                  <a:tcPr/>
                </a:tc>
                <a:extLst>
                  <a:ext uri="{0D108BD9-81ED-4DB2-BD59-A6C34878D82A}">
                    <a16:rowId xmlns:a16="http://schemas.microsoft.com/office/drawing/2014/main" val="3664052059"/>
                  </a:ext>
                </a:extLst>
              </a:tr>
              <a:tr h="125402">
                <a:tc>
                  <a:txBody>
                    <a:bodyPr/>
                    <a:lstStyle/>
                    <a:p>
                      <a:pPr marL="0" marR="0" fontAlgn="t">
                        <a:spcBef>
                          <a:spcPts val="0"/>
                        </a:spcBef>
                        <a:spcAft>
                          <a:spcPts val="0"/>
                        </a:spcAft>
                      </a:pPr>
                      <a:r>
                        <a:rPr lang="en-IN"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gridSpan="2" vMerge="1">
                  <a:txBody>
                    <a:bodyPr/>
                    <a:lstStyle/>
                    <a:p>
                      <a:endParaRPr lang="en-IN"/>
                    </a:p>
                  </a:txBody>
                  <a:tcPr/>
                </a:tc>
                <a:tc hMerge="1" vMerge="1">
                  <a:txBody>
                    <a:bodyPr/>
                    <a:lstStyle/>
                    <a:p>
                      <a:endParaRPr lang="en-IN"/>
                    </a:p>
                  </a:txBody>
                  <a:tcPr/>
                </a:tc>
                <a:extLst>
                  <a:ext uri="{0D108BD9-81ED-4DB2-BD59-A6C34878D82A}">
                    <a16:rowId xmlns:a16="http://schemas.microsoft.com/office/drawing/2014/main" val="4014522872"/>
                  </a:ext>
                </a:extLst>
              </a:tr>
              <a:tr h="0">
                <a:tc>
                  <a:txBody>
                    <a:bodyPr/>
                    <a:lstStyle/>
                    <a:p>
                      <a:pPr marL="0" marR="0" fontAlgn="t">
                        <a:spcBef>
                          <a:spcPts val="0"/>
                        </a:spcBef>
                        <a:spcAft>
                          <a:spcPts val="0"/>
                        </a:spcAft>
                      </a:pPr>
                      <a:r>
                        <a:rPr lang="en-IN"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rowSpan="5">
                  <a:txBody>
                    <a:bodyPr/>
                    <a:lstStyle/>
                    <a:p>
                      <a:pPr marL="0" marR="0" fontAlgn="t">
                        <a:spcBef>
                          <a:spcPts val="0"/>
                        </a:spcBef>
                        <a:spcAft>
                          <a:spcPts val="0"/>
                        </a:spcAft>
                      </a:pPr>
                      <a:endParaRPr lang="en-IN" sz="14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gridSpan="2" vMerge="1">
                  <a:txBody>
                    <a:bodyPr/>
                    <a:lstStyle/>
                    <a:p>
                      <a:endParaRPr lang="en-IN"/>
                    </a:p>
                  </a:txBody>
                  <a:tcPr/>
                </a:tc>
                <a:tc hMerge="1" vMerge="1">
                  <a:txBody>
                    <a:bodyPr/>
                    <a:lstStyle/>
                    <a:p>
                      <a:endParaRPr lang="en-IN"/>
                    </a:p>
                  </a:txBody>
                  <a:tcPr/>
                </a:tc>
                <a:extLst>
                  <a:ext uri="{0D108BD9-81ED-4DB2-BD59-A6C34878D82A}">
                    <a16:rowId xmlns:a16="http://schemas.microsoft.com/office/drawing/2014/main" val="1546927375"/>
                  </a:ext>
                </a:extLst>
              </a:tr>
              <a:tr h="58490">
                <a:tc>
                  <a:txBody>
                    <a:bodyPr/>
                    <a:lstStyle/>
                    <a:p>
                      <a:pPr marL="0" marR="0" fontAlgn="t">
                        <a:spcBef>
                          <a:spcPts val="0"/>
                        </a:spcBef>
                        <a:spcAft>
                          <a:spcPts val="0"/>
                        </a:spcAft>
                      </a:pPr>
                      <a:r>
                        <a:rPr lang="en-IN"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vMerge="1">
                  <a:txBody>
                    <a:bodyPr/>
                    <a:lstStyle/>
                    <a:p>
                      <a:endParaRPr lang="en-IN"/>
                    </a:p>
                  </a:txBody>
                  <a:tcPr/>
                </a:tc>
                <a:tc rowSpan="2">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rowSpan="2">
                  <a:txBody>
                    <a:bodyPr/>
                    <a:lstStyle/>
                    <a:p>
                      <a:pPr marL="0" marR="0" fontAlgn="t">
                        <a:spcBef>
                          <a:spcPts val="0"/>
                        </a:spcBef>
                        <a:spcAft>
                          <a:spcPts val="0"/>
                        </a:spcAft>
                      </a:pPr>
                      <a:endParaRPr lang="en-IN" sz="100" dirty="0">
                        <a:effectLst/>
                      </a:endParaRPr>
                    </a:p>
                  </a:txBody>
                  <a:tcPr marL="0" marR="0" marT="0" marB="0">
                    <a:lnL>
                      <a:noFill/>
                    </a:lnL>
                    <a:lnR>
                      <a:noFill/>
                    </a:lnR>
                    <a:lnT>
                      <a:noFill/>
                    </a:lnT>
                    <a:lnB>
                      <a:noFill/>
                    </a:lnB>
                  </a:tcPr>
                </a:tc>
                <a:tc rowSpan="2">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rowSpan="2">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rowSpan="2">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extLst>
                  <a:ext uri="{0D108BD9-81ED-4DB2-BD59-A6C34878D82A}">
                    <a16:rowId xmlns:a16="http://schemas.microsoft.com/office/drawing/2014/main" val="202647229"/>
                  </a:ext>
                </a:extLst>
              </a:tr>
              <a:tr h="36377">
                <a:tc rowSpan="2">
                  <a:txBody>
                    <a:bodyPr/>
                    <a:lstStyle/>
                    <a:p>
                      <a:pPr marL="0" marR="0" fontAlgn="t">
                        <a:spcBef>
                          <a:spcPts val="0"/>
                        </a:spcBef>
                        <a:spcAft>
                          <a:spcPts val="0"/>
                        </a:spcAft>
                      </a:pPr>
                      <a:r>
                        <a:rPr lang="en-IN" sz="100">
                          <a:effectLst/>
                        </a:rPr>
                        <a:t> </a:t>
                      </a:r>
                    </a:p>
                  </a:txBody>
                  <a:tcPr marL="0" marR="0" marT="0" marB="0">
                    <a:lnL>
                      <a:noFill/>
                    </a:lnL>
                    <a:lnR>
                      <a:noFill/>
                    </a:lnR>
                    <a:lnT>
                      <a:noFill/>
                    </a:lnT>
                    <a:lnB>
                      <a:noFill/>
                    </a:lnB>
                  </a:tcPr>
                </a:tc>
                <a:tc rowSpan="2">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vMerge="1">
                  <a:txBody>
                    <a:bodyPr/>
                    <a:lstStyle/>
                    <a:p>
                      <a:endParaRPr lang="en-IN"/>
                    </a:p>
                  </a:txBody>
                  <a:tcPr/>
                </a:tc>
                <a:tc vMerge="1">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vMerge="1">
                  <a:txBody>
                    <a:bodyPr/>
                    <a:lstStyle/>
                    <a:p>
                      <a:pPr marL="0" marR="0" fontAlgn="t">
                        <a:spcBef>
                          <a:spcPts val="0"/>
                        </a:spcBef>
                        <a:spcAft>
                          <a:spcPts val="0"/>
                        </a:spcAft>
                      </a:pPr>
                      <a:r>
                        <a:rPr lang="en-US" sz="2000" b="1" i="1">
                          <a:solidFill>
                            <a:srgbClr val="000000"/>
                          </a:solidFill>
                          <a:effectLst/>
                          <a:latin typeface="Algerian" panose="04020705040A02060702" pitchFamily="82" charset="0"/>
                        </a:rPr>
                        <a:t>csS- bODY OF WEBSITE</a:t>
                      </a:r>
                      <a:endParaRPr lang="en-US" sz="2000">
                        <a:solidFill>
                          <a:srgbClr val="000000"/>
                        </a:solidFill>
                        <a:effectLst/>
                        <a:latin typeface="Algerian" panose="04020705040A02060702" pitchFamily="82" charset="0"/>
                      </a:endParaRPr>
                    </a:p>
                  </a:txBody>
                  <a:tcPr marL="0" marR="0" marT="0" marB="0">
                    <a:lnL>
                      <a:noFill/>
                    </a:lnL>
                    <a:lnR>
                      <a:noFill/>
                    </a:lnR>
                    <a:lnT>
                      <a:noFill/>
                    </a:lnT>
                    <a:lnB>
                      <a:noFill/>
                    </a:lnB>
                  </a:tcPr>
                </a:tc>
                <a:tc vMerge="1">
                  <a:txBody>
                    <a:bodyPr/>
                    <a:lstStyle/>
                    <a:p>
                      <a:endParaRPr lang="en-IN"/>
                    </a:p>
                  </a:txBody>
                  <a:tcPr/>
                </a:tc>
                <a:tc vMerge="1">
                  <a:txBody>
                    <a:bodyPr/>
                    <a:lstStyle/>
                    <a:p>
                      <a:endParaRPr lang="en-IN"/>
                    </a:p>
                  </a:txBody>
                  <a:tcPr/>
                </a:tc>
                <a:tc vMerge="1">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extLst>
                  <a:ext uri="{0D108BD9-81ED-4DB2-BD59-A6C34878D82A}">
                    <a16:rowId xmlns:a16="http://schemas.microsoft.com/office/drawing/2014/main" val="1516549207"/>
                  </a:ext>
                </a:extLst>
              </a:tr>
              <a:tr h="237464">
                <a:tc vMerge="1">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vMerge="1">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vMerge="1">
                  <a:txBody>
                    <a:bodyPr/>
                    <a:lstStyle/>
                    <a:p>
                      <a:endParaRPr lang="en-IN"/>
                    </a:p>
                  </a:txBody>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gridSpan="3">
                  <a:txBody>
                    <a:bodyPr/>
                    <a:lstStyle/>
                    <a:p>
                      <a:pPr marL="0" marR="0" fontAlgn="t">
                        <a:spcBef>
                          <a:spcPts val="0"/>
                        </a:spcBef>
                        <a:spcAft>
                          <a:spcPts val="0"/>
                        </a:spcAft>
                      </a:pPr>
                      <a:endParaRPr lang="en-US" sz="2000" dirty="0">
                        <a:solidFill>
                          <a:srgbClr val="000000"/>
                        </a:solidFill>
                        <a:effectLst/>
                        <a:latin typeface="Algerian" panose="04020705040A02060702" pitchFamily="82" charset="0"/>
                      </a:endParaRPr>
                    </a:p>
                  </a:txBody>
                  <a:tcPr marL="0" marR="0" marT="0" marB="0">
                    <a:lnL>
                      <a:noFill/>
                    </a:lnL>
                    <a:lnR>
                      <a:noFill/>
                    </a:lnR>
                    <a:lnT>
                      <a:noFill/>
                    </a:lnT>
                    <a:lnB>
                      <a:noFill/>
                    </a:lnB>
                  </a:tcPr>
                </a:tc>
                <a:tc hMerge="1">
                  <a:txBody>
                    <a:bodyPr/>
                    <a:lstStyle/>
                    <a:p>
                      <a:endParaRPr lang="en-IN"/>
                    </a:p>
                  </a:txBody>
                  <a:tcPr/>
                </a:tc>
                <a:tc hMerge="1">
                  <a:txBody>
                    <a:bodyPr/>
                    <a:lstStyle/>
                    <a:p>
                      <a:endParaRPr lang="en-IN"/>
                    </a:p>
                  </a:txBody>
                  <a:tcPr/>
                </a:tc>
                <a:tc>
                  <a:txBody>
                    <a:bodyPr/>
                    <a:lstStyle/>
                    <a:p>
                      <a:pPr marL="0" marR="0" fontAlgn="t">
                        <a:spcBef>
                          <a:spcPts val="0"/>
                        </a:spcBef>
                        <a:spcAft>
                          <a:spcPts val="0"/>
                        </a:spcAft>
                      </a:pPr>
                      <a:endParaRPr lang="en-IN" sz="100" dirty="0">
                        <a:effectLst/>
                      </a:endParaRPr>
                    </a:p>
                  </a:txBody>
                  <a:tcPr marL="0" marR="0" marT="0" marB="0">
                    <a:lnL>
                      <a:noFill/>
                    </a:lnL>
                    <a:lnR>
                      <a:noFill/>
                    </a:lnR>
                    <a:lnT>
                      <a:noFill/>
                    </a:lnT>
                    <a:lnB>
                      <a:noFill/>
                    </a:lnB>
                  </a:tcPr>
                </a:tc>
                <a:extLst>
                  <a:ext uri="{0D108BD9-81ED-4DB2-BD59-A6C34878D82A}">
                    <a16:rowId xmlns:a16="http://schemas.microsoft.com/office/drawing/2014/main" val="1221111823"/>
                  </a:ext>
                </a:extLst>
              </a:tr>
              <a:tr h="157437">
                <a:tc>
                  <a:txBody>
                    <a:bodyPr/>
                    <a:lstStyle/>
                    <a:p>
                      <a:pPr marL="0" marR="0" fontAlgn="t">
                        <a:spcBef>
                          <a:spcPts val="0"/>
                        </a:spcBef>
                        <a:spcAft>
                          <a:spcPts val="0"/>
                        </a:spcAft>
                      </a:pPr>
                      <a:r>
                        <a:rPr lang="en-IN" sz="100">
                          <a:effectLst/>
                        </a:rPr>
                        <a:t> </a:t>
                      </a: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vMerge="1">
                  <a:txBody>
                    <a:bodyPr/>
                    <a:lstStyle/>
                    <a:p>
                      <a:endParaRPr lang="en-IN"/>
                    </a:p>
                  </a:txBody>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a:effectLst/>
                      </a:endParaRPr>
                    </a:p>
                  </a:txBody>
                  <a:tcPr marL="0" marR="0" marT="0" marB="0">
                    <a:lnL>
                      <a:noFill/>
                    </a:lnL>
                    <a:lnR>
                      <a:noFill/>
                    </a:lnR>
                    <a:lnT>
                      <a:noFill/>
                    </a:lnT>
                    <a:lnB>
                      <a:noFill/>
                    </a:lnB>
                  </a:tcPr>
                </a:tc>
                <a:tc>
                  <a:txBody>
                    <a:bodyPr/>
                    <a:lstStyle/>
                    <a:p>
                      <a:pPr marL="0" marR="0" fontAlgn="t">
                        <a:spcBef>
                          <a:spcPts val="0"/>
                        </a:spcBef>
                        <a:spcAft>
                          <a:spcPts val="0"/>
                        </a:spcAft>
                      </a:pPr>
                      <a:endParaRPr lang="en-IN" sz="100" dirty="0">
                        <a:effectLst/>
                      </a:endParaRPr>
                    </a:p>
                  </a:txBody>
                  <a:tcPr marL="0" marR="0" marT="0" marB="0">
                    <a:lnL>
                      <a:noFill/>
                    </a:lnL>
                    <a:lnR>
                      <a:noFill/>
                    </a:lnR>
                    <a:lnT>
                      <a:noFill/>
                    </a:lnT>
                    <a:lnB>
                      <a:noFill/>
                    </a:lnB>
                  </a:tcPr>
                </a:tc>
                <a:extLst>
                  <a:ext uri="{0D108BD9-81ED-4DB2-BD59-A6C34878D82A}">
                    <a16:rowId xmlns:a16="http://schemas.microsoft.com/office/drawing/2014/main" val="3736928563"/>
                  </a:ext>
                </a:extLst>
              </a:tr>
            </a:tbl>
          </a:graphicData>
        </a:graphic>
      </p:graphicFrame>
      <p:pic>
        <p:nvPicPr>
          <p:cNvPr id="1025" name="Picture 1">
            <a:extLst>
              <a:ext uri="{FF2B5EF4-FFF2-40B4-BE49-F238E27FC236}">
                <a16:creationId xmlns:a16="http://schemas.microsoft.com/office/drawing/2014/main" id="{3462CA7A-D984-4152-8418-3D1343E610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003" y="1323975"/>
            <a:ext cx="2266950" cy="21050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E7B3AC14-FF34-42B9-8E7C-76B88B9228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9125" y="3829050"/>
            <a:ext cx="1885950" cy="265747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8D66D85-6C6C-4BB2-A44B-EB499469D4E5}"/>
              </a:ext>
            </a:extLst>
          </p:cNvPr>
          <p:cNvSpPr txBox="1"/>
          <p:nvPr/>
        </p:nvSpPr>
        <p:spPr>
          <a:xfrm>
            <a:off x="1219200" y="4695825"/>
            <a:ext cx="7019925" cy="461665"/>
          </a:xfrm>
          <a:prstGeom prst="rect">
            <a:avLst/>
          </a:prstGeom>
          <a:noFill/>
        </p:spPr>
        <p:txBody>
          <a:bodyPr wrap="square">
            <a:spAutoFit/>
          </a:bodyPr>
          <a:lstStyle/>
          <a:p>
            <a:pPr marL="0" marR="0" fontAlgn="t">
              <a:spcBef>
                <a:spcPts val="0"/>
              </a:spcBef>
              <a:spcAft>
                <a:spcPts val="0"/>
              </a:spcAft>
            </a:pPr>
            <a:r>
              <a:rPr lang="en-US" sz="2400" b="1" dirty="0" err="1">
                <a:solidFill>
                  <a:srgbClr val="000000"/>
                </a:solidFill>
                <a:effectLst/>
                <a:latin typeface="Algerian" panose="04020705040A02060702" pitchFamily="82" charset="0"/>
              </a:rPr>
              <a:t>csS</a:t>
            </a:r>
            <a:r>
              <a:rPr lang="en-US" sz="2400" b="1" dirty="0">
                <a:solidFill>
                  <a:srgbClr val="000000"/>
                </a:solidFill>
                <a:effectLst/>
                <a:latin typeface="Algerian" panose="04020705040A02060702" pitchFamily="82" charset="0"/>
              </a:rPr>
              <a:t>- </a:t>
            </a:r>
            <a:r>
              <a:rPr lang="en-US" sz="2400" b="1" dirty="0" err="1">
                <a:solidFill>
                  <a:srgbClr val="000000"/>
                </a:solidFill>
                <a:effectLst/>
                <a:latin typeface="Algerian" panose="04020705040A02060702" pitchFamily="82" charset="0"/>
              </a:rPr>
              <a:t>bODY</a:t>
            </a:r>
            <a:r>
              <a:rPr lang="en-US" sz="2400" b="1" dirty="0">
                <a:solidFill>
                  <a:srgbClr val="000000"/>
                </a:solidFill>
                <a:effectLst/>
                <a:latin typeface="Algerian" panose="04020705040A02060702" pitchFamily="82" charset="0"/>
              </a:rPr>
              <a:t> OF WEBSITE</a:t>
            </a:r>
          </a:p>
        </p:txBody>
      </p:sp>
      <p:pic>
        <p:nvPicPr>
          <p:cNvPr id="8" name="Picture 7">
            <a:extLst>
              <a:ext uri="{FF2B5EF4-FFF2-40B4-BE49-F238E27FC236}">
                <a16:creationId xmlns:a16="http://schemas.microsoft.com/office/drawing/2014/main" id="{67F321C4-3DD1-4BE5-806F-8D9AB87537B1}"/>
              </a:ext>
            </a:extLst>
          </p:cNvPr>
          <p:cNvPicPr>
            <a:picLocks noChangeAspect="1"/>
          </p:cNvPicPr>
          <p:nvPr/>
        </p:nvPicPr>
        <p:blipFill>
          <a:blip r:embed="rId4"/>
          <a:stretch>
            <a:fillRect/>
          </a:stretch>
        </p:blipFill>
        <p:spPr>
          <a:xfrm>
            <a:off x="10984055" y="5667375"/>
            <a:ext cx="1190625" cy="1190625"/>
          </a:xfrm>
          <a:prstGeom prst="rect">
            <a:avLst/>
          </a:prstGeom>
        </p:spPr>
      </p:pic>
    </p:spTree>
    <p:extLst>
      <p:ext uri="{BB962C8B-B14F-4D97-AF65-F5344CB8AC3E}">
        <p14:creationId xmlns:p14="http://schemas.microsoft.com/office/powerpoint/2010/main" val="3083578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95D546-0A4F-44F8-9C61-2AC7C2F1A7FB}"/>
              </a:ext>
            </a:extLst>
          </p:cNvPr>
          <p:cNvSpPr txBox="1"/>
          <p:nvPr/>
        </p:nvSpPr>
        <p:spPr>
          <a:xfrm>
            <a:off x="6164826" y="1792154"/>
            <a:ext cx="6096000"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lgerian" panose="04020705040A02060702" pitchFamily="82" charset="0"/>
                <a:cs typeface="Calibri" panose="020F0502020204030204" pitchFamily="34" charset="0"/>
              </a:rPr>
              <a:t>JAVASCRIPT - BRAIN OF WEBSITE</a:t>
            </a:r>
            <a:endParaRPr kumimoji="0" lang="en-US" altLang="en-US" sz="1600" b="1"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0488BEC2-0873-4BF9-9194-752BC98698AD}"/>
              </a:ext>
            </a:extLst>
          </p:cNvPr>
          <p:cNvPicPr>
            <a:picLocks noChangeAspect="1"/>
          </p:cNvPicPr>
          <p:nvPr/>
        </p:nvPicPr>
        <p:blipFill>
          <a:blip r:embed="rId2"/>
          <a:stretch>
            <a:fillRect/>
          </a:stretch>
        </p:blipFill>
        <p:spPr>
          <a:xfrm>
            <a:off x="278940" y="942669"/>
            <a:ext cx="4342221" cy="3252474"/>
          </a:xfrm>
          <a:prstGeom prst="rect">
            <a:avLst/>
          </a:prstGeom>
        </p:spPr>
      </p:pic>
      <p:pic>
        <p:nvPicPr>
          <p:cNvPr id="6" name="Picture 5">
            <a:extLst>
              <a:ext uri="{FF2B5EF4-FFF2-40B4-BE49-F238E27FC236}">
                <a16:creationId xmlns:a16="http://schemas.microsoft.com/office/drawing/2014/main" id="{7F4EA9D5-03A4-4866-9EC1-208F314A3FBC}"/>
              </a:ext>
            </a:extLst>
          </p:cNvPr>
          <p:cNvPicPr>
            <a:picLocks noChangeAspect="1"/>
          </p:cNvPicPr>
          <p:nvPr/>
        </p:nvPicPr>
        <p:blipFill>
          <a:blip r:embed="rId3"/>
          <a:stretch>
            <a:fillRect/>
          </a:stretch>
        </p:blipFill>
        <p:spPr>
          <a:xfrm>
            <a:off x="10984055" y="5667375"/>
            <a:ext cx="1190625" cy="1190625"/>
          </a:xfrm>
          <a:prstGeom prst="rect">
            <a:avLst/>
          </a:prstGeom>
        </p:spPr>
      </p:pic>
      <p:sp>
        <p:nvSpPr>
          <p:cNvPr id="7" name="Rectangle 1">
            <a:extLst>
              <a:ext uri="{FF2B5EF4-FFF2-40B4-BE49-F238E27FC236}">
                <a16:creationId xmlns:a16="http://schemas.microsoft.com/office/drawing/2014/main" id="{BC7DB37C-D08A-4466-9AF5-82102D7606EE}"/>
              </a:ext>
            </a:extLst>
          </p:cNvPr>
          <p:cNvSpPr>
            <a:spLocks noChangeArrowheads="1"/>
          </p:cNvSpPr>
          <p:nvPr/>
        </p:nvSpPr>
        <p:spPr bwMode="auto">
          <a:xfrm>
            <a:off x="813619" y="616395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rgbClr val="FFC000"/>
                </a:solidFill>
                <a:effectLst/>
                <a:latin typeface="Britannic Bold" panose="020B0903060703020204" pitchFamily="34" charset="0"/>
                <a:cs typeface="Calibri" panose="020F0502020204030204" pitchFamily="34" charset="0"/>
              </a:rPr>
              <a:t>IN SINGLE PICTURES</a:t>
            </a:r>
            <a:endParaRPr kumimoji="0" lang="en-US" altLang="en-US" sz="11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108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r>
              <a:rPr kumimoji="0" lang="en-US" altLang="en-US" sz="11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0" name="Picture 2" descr="sso ">
            <a:extLst>
              <a:ext uri="{FF2B5EF4-FFF2-40B4-BE49-F238E27FC236}">
                <a16:creationId xmlns:a16="http://schemas.microsoft.com/office/drawing/2014/main" id="{6D36D7D4-3E88-4F8A-99E8-0E0F146B33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5259" y="4314826"/>
            <a:ext cx="3648560" cy="20133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5225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B54DE33-0926-47A9-9E3C-3DC3FA9EF97C}"/>
              </a:ext>
            </a:extLst>
          </p:cNvPr>
          <p:cNvPicPr>
            <a:picLocks noChangeAspect="1"/>
          </p:cNvPicPr>
          <p:nvPr/>
        </p:nvPicPr>
        <p:blipFill>
          <a:blip r:embed="rId2"/>
          <a:stretch>
            <a:fillRect/>
          </a:stretch>
        </p:blipFill>
        <p:spPr>
          <a:xfrm>
            <a:off x="10984055" y="5667375"/>
            <a:ext cx="1190625" cy="1190625"/>
          </a:xfrm>
          <a:prstGeom prst="rect">
            <a:avLst/>
          </a:prstGeom>
        </p:spPr>
      </p:pic>
      <p:sp>
        <p:nvSpPr>
          <p:cNvPr id="4" name="TextBox 3">
            <a:extLst>
              <a:ext uri="{FF2B5EF4-FFF2-40B4-BE49-F238E27FC236}">
                <a16:creationId xmlns:a16="http://schemas.microsoft.com/office/drawing/2014/main" id="{73766121-62FE-4336-B31B-6D195EDBE027}"/>
              </a:ext>
            </a:extLst>
          </p:cNvPr>
          <p:cNvSpPr txBox="1"/>
          <p:nvPr/>
        </p:nvSpPr>
        <p:spPr>
          <a:xfrm>
            <a:off x="1466850" y="1389698"/>
            <a:ext cx="8439150" cy="4401205"/>
          </a:xfrm>
          <a:prstGeom prst="rect">
            <a:avLst/>
          </a:prstGeom>
          <a:noFill/>
        </p:spPr>
        <p:txBody>
          <a:bodyPr wrap="square">
            <a:spAutoFit/>
          </a:bodyPr>
          <a:lstStyle/>
          <a:p>
            <a:pPr marL="0" marR="0">
              <a:spcBef>
                <a:spcPts val="0"/>
              </a:spcBef>
              <a:spcAft>
                <a:spcPts val="0"/>
              </a:spcAft>
            </a:pPr>
            <a:r>
              <a:rPr lang="en-US" sz="3200" dirty="0">
                <a:effectLst/>
                <a:latin typeface="Algerian" panose="04020705040A02060702" pitchFamily="82" charset="0"/>
              </a:rPr>
              <a:t>HTML</a:t>
            </a:r>
          </a:p>
          <a:p>
            <a:pPr marL="0" marR="0">
              <a:spcBef>
                <a:spcPts val="0"/>
              </a:spcBef>
              <a:spcAft>
                <a:spcPts val="0"/>
              </a:spcAft>
            </a:pPr>
            <a:endParaRPr lang="en-US" sz="3200" dirty="0">
              <a:effectLst/>
              <a:latin typeface="Algerian" panose="04020705040A02060702" pitchFamily="82" charset="0"/>
            </a:endParaRPr>
          </a:p>
          <a:p>
            <a:pPr marL="0" marR="0">
              <a:spcBef>
                <a:spcPts val="0"/>
              </a:spcBef>
              <a:spcAft>
                <a:spcPts val="0"/>
              </a:spcAft>
            </a:pPr>
            <a:r>
              <a:rPr lang="en-IN" sz="2400" dirty="0">
                <a:solidFill>
                  <a:srgbClr val="000000"/>
                </a:solidFill>
                <a:effectLst/>
                <a:latin typeface="Verdana" panose="020B0604030504040204" pitchFamily="34" charset="0"/>
              </a:rPr>
              <a:t>HTML stands for</a:t>
            </a:r>
            <a:r>
              <a:rPr lang="en-US" sz="2400" dirty="0">
                <a:solidFill>
                  <a:srgbClr val="000000"/>
                </a:solidFill>
                <a:effectLst/>
                <a:latin typeface="Verdana" panose="020B0604030504040204" pitchFamily="34" charset="0"/>
              </a:rPr>
              <a:t> </a:t>
            </a:r>
            <a:r>
              <a:rPr lang="en-US" sz="2400" b="1" dirty="0">
                <a:solidFill>
                  <a:srgbClr val="000000"/>
                </a:solidFill>
                <a:effectLst/>
                <a:highlight>
                  <a:srgbClr val="FF0000"/>
                </a:highlight>
                <a:latin typeface="Verdana" panose="020B0604030504040204" pitchFamily="34" charset="0"/>
              </a:rPr>
              <a:t>H</a:t>
            </a:r>
            <a:r>
              <a:rPr lang="en-IN" sz="2400" dirty="0" err="1">
                <a:solidFill>
                  <a:srgbClr val="000000"/>
                </a:solidFill>
                <a:effectLst/>
                <a:highlight>
                  <a:srgbClr val="FF0000"/>
                </a:highlight>
                <a:latin typeface="Verdana" panose="020B0604030504040204" pitchFamily="34" charset="0"/>
              </a:rPr>
              <a:t>yper</a:t>
            </a:r>
            <a:r>
              <a:rPr lang="en-US" sz="2400" dirty="0">
                <a:solidFill>
                  <a:srgbClr val="000000"/>
                </a:solidFill>
                <a:effectLst/>
                <a:highlight>
                  <a:srgbClr val="FF0000"/>
                </a:highlight>
                <a:latin typeface="Verdana" panose="020B0604030504040204" pitchFamily="34" charset="0"/>
              </a:rPr>
              <a:t> </a:t>
            </a:r>
            <a:r>
              <a:rPr lang="en-US" sz="2400" b="1" dirty="0">
                <a:solidFill>
                  <a:srgbClr val="000000"/>
                </a:solidFill>
                <a:effectLst/>
                <a:highlight>
                  <a:srgbClr val="FF0000"/>
                </a:highlight>
                <a:latin typeface="Verdana" panose="020B0604030504040204" pitchFamily="34" charset="0"/>
              </a:rPr>
              <a:t>T</a:t>
            </a:r>
            <a:r>
              <a:rPr lang="en-IN" sz="2400" dirty="0" err="1">
                <a:solidFill>
                  <a:srgbClr val="000000"/>
                </a:solidFill>
                <a:effectLst/>
                <a:highlight>
                  <a:srgbClr val="FF0000"/>
                </a:highlight>
                <a:latin typeface="Verdana" panose="020B0604030504040204" pitchFamily="34" charset="0"/>
              </a:rPr>
              <a:t>ext</a:t>
            </a:r>
            <a:r>
              <a:rPr lang="en-US" sz="2400" dirty="0">
                <a:solidFill>
                  <a:srgbClr val="000000"/>
                </a:solidFill>
                <a:effectLst/>
                <a:highlight>
                  <a:srgbClr val="FF0000"/>
                </a:highlight>
                <a:latin typeface="Verdana" panose="020B0604030504040204" pitchFamily="34" charset="0"/>
              </a:rPr>
              <a:t> </a:t>
            </a:r>
            <a:r>
              <a:rPr lang="en-US" sz="2400" b="1" dirty="0">
                <a:solidFill>
                  <a:srgbClr val="000000"/>
                </a:solidFill>
                <a:effectLst/>
                <a:highlight>
                  <a:srgbClr val="FF0000"/>
                </a:highlight>
                <a:latin typeface="Verdana" panose="020B0604030504040204" pitchFamily="34" charset="0"/>
              </a:rPr>
              <a:t>M</a:t>
            </a:r>
            <a:r>
              <a:rPr lang="en-IN" sz="2400" dirty="0" err="1">
                <a:solidFill>
                  <a:srgbClr val="000000"/>
                </a:solidFill>
                <a:effectLst/>
                <a:highlight>
                  <a:srgbClr val="FF0000"/>
                </a:highlight>
                <a:latin typeface="Verdana" panose="020B0604030504040204" pitchFamily="34" charset="0"/>
              </a:rPr>
              <a:t>arkup</a:t>
            </a:r>
            <a:r>
              <a:rPr lang="en-US" sz="2400" dirty="0">
                <a:solidFill>
                  <a:srgbClr val="000000"/>
                </a:solidFill>
                <a:effectLst/>
                <a:highlight>
                  <a:srgbClr val="FF0000"/>
                </a:highlight>
                <a:latin typeface="Verdana" panose="020B0604030504040204" pitchFamily="34" charset="0"/>
              </a:rPr>
              <a:t> </a:t>
            </a:r>
            <a:r>
              <a:rPr lang="en-US" sz="2400" b="1" dirty="0">
                <a:solidFill>
                  <a:srgbClr val="000000"/>
                </a:solidFill>
                <a:effectLst/>
                <a:highlight>
                  <a:srgbClr val="FF0000"/>
                </a:highlight>
                <a:latin typeface="Verdana" panose="020B0604030504040204" pitchFamily="34" charset="0"/>
              </a:rPr>
              <a:t>L</a:t>
            </a:r>
            <a:r>
              <a:rPr lang="en-IN" sz="2400" dirty="0" err="1">
                <a:solidFill>
                  <a:srgbClr val="000000"/>
                </a:solidFill>
                <a:effectLst/>
                <a:highlight>
                  <a:srgbClr val="FF0000"/>
                </a:highlight>
                <a:latin typeface="Verdana" panose="020B0604030504040204" pitchFamily="34" charset="0"/>
              </a:rPr>
              <a:t>anguage</a:t>
            </a:r>
            <a:endParaRPr lang="en-IN" sz="2400" dirty="0">
              <a:solidFill>
                <a:srgbClr val="000000"/>
              </a:solidFill>
              <a:effectLst/>
              <a:latin typeface="Verdana" panose="020B0604030504040204" pitchFamily="34" charset="0"/>
            </a:endParaRPr>
          </a:p>
          <a:p>
            <a:pPr marL="0" marR="0">
              <a:spcBef>
                <a:spcPts val="0"/>
              </a:spcBef>
              <a:spcAft>
                <a:spcPts val="0"/>
              </a:spcAft>
            </a:pPr>
            <a:r>
              <a:rPr lang="en-US" sz="2400" dirty="0">
                <a:solidFill>
                  <a:srgbClr val="000000"/>
                </a:solidFill>
                <a:effectLst/>
                <a:latin typeface="Verdana" panose="020B0604030504040204" pitchFamily="34" charset="0"/>
              </a:rPr>
              <a:t> </a:t>
            </a:r>
          </a:p>
          <a:p>
            <a:pPr marL="0" marR="0">
              <a:spcBef>
                <a:spcPts val="0"/>
              </a:spcBef>
              <a:spcAft>
                <a:spcPts val="0"/>
              </a:spcAft>
            </a:pPr>
            <a:r>
              <a:rPr lang="en-IN" sz="2400" dirty="0">
                <a:solidFill>
                  <a:srgbClr val="000000"/>
                </a:solidFill>
                <a:effectLst/>
                <a:latin typeface="Verdana" panose="020B0604030504040204" pitchFamily="34" charset="0"/>
              </a:rPr>
              <a:t>HTML is the</a:t>
            </a:r>
            <a:r>
              <a:rPr lang="en-US" sz="2400" dirty="0">
                <a:solidFill>
                  <a:srgbClr val="000000"/>
                </a:solidFill>
                <a:effectLst/>
                <a:highlight>
                  <a:srgbClr val="FF0000"/>
                </a:highlight>
                <a:latin typeface="Verdana" panose="020B0604030504040204" pitchFamily="34" charset="0"/>
              </a:rPr>
              <a:t> </a:t>
            </a:r>
            <a:r>
              <a:rPr lang="en-US" sz="2400" b="1" dirty="0">
                <a:solidFill>
                  <a:srgbClr val="000000"/>
                </a:solidFill>
                <a:effectLst/>
                <a:highlight>
                  <a:srgbClr val="FF0000"/>
                </a:highlight>
                <a:latin typeface="Verdana" panose="020B0604030504040204" pitchFamily="34" charset="0"/>
              </a:rPr>
              <a:t>standard </a:t>
            </a:r>
            <a:r>
              <a:rPr lang="en-US" sz="2400" b="1" dirty="0">
                <a:solidFill>
                  <a:srgbClr val="000000"/>
                </a:solidFill>
                <a:effectLst/>
                <a:latin typeface="Verdana" panose="020B0604030504040204" pitchFamily="34" charset="0"/>
              </a:rPr>
              <a:t>markup</a:t>
            </a:r>
            <a:r>
              <a:rPr lang="en-US" sz="2400" dirty="0">
                <a:solidFill>
                  <a:srgbClr val="000000"/>
                </a:solidFill>
                <a:effectLst/>
                <a:latin typeface="Verdana" panose="020B0604030504040204" pitchFamily="34" charset="0"/>
              </a:rPr>
              <a:t> </a:t>
            </a:r>
            <a:r>
              <a:rPr lang="en-IN" sz="2400" dirty="0">
                <a:solidFill>
                  <a:srgbClr val="000000"/>
                </a:solidFill>
                <a:effectLst/>
                <a:latin typeface="Verdana" panose="020B0604030504040204" pitchFamily="34" charset="0"/>
              </a:rPr>
              <a:t>language for Web pages</a:t>
            </a:r>
          </a:p>
          <a:p>
            <a:pPr marL="0" marR="0">
              <a:spcBef>
                <a:spcPts val="0"/>
              </a:spcBef>
              <a:spcAft>
                <a:spcPts val="0"/>
              </a:spcAft>
            </a:pPr>
            <a:r>
              <a:rPr lang="en-IN" sz="2400" dirty="0">
                <a:solidFill>
                  <a:srgbClr val="000000"/>
                </a:solidFill>
                <a:effectLst/>
                <a:latin typeface="Verdana" panose="020B0604030504040204" pitchFamily="34" charset="0"/>
              </a:rPr>
              <a:t> </a:t>
            </a:r>
          </a:p>
          <a:p>
            <a:pPr marL="0" marR="0">
              <a:spcBef>
                <a:spcPts val="0"/>
              </a:spcBef>
              <a:spcAft>
                <a:spcPts val="0"/>
              </a:spcAft>
            </a:pPr>
            <a:r>
              <a:rPr lang="en-IN" sz="2400" dirty="0">
                <a:solidFill>
                  <a:srgbClr val="000000"/>
                </a:solidFill>
                <a:effectLst/>
                <a:latin typeface="Verdana" panose="020B0604030504040204" pitchFamily="34" charset="0"/>
              </a:rPr>
              <a:t>HTML</a:t>
            </a:r>
            <a:r>
              <a:rPr lang="en-US" sz="2400" dirty="0">
                <a:solidFill>
                  <a:srgbClr val="000000"/>
                </a:solidFill>
                <a:effectLst/>
                <a:latin typeface="Verdana" panose="020B0604030504040204" pitchFamily="34" charset="0"/>
              </a:rPr>
              <a:t> </a:t>
            </a:r>
            <a:r>
              <a:rPr lang="en-US" sz="2400" b="1" dirty="0">
                <a:solidFill>
                  <a:srgbClr val="000000"/>
                </a:solidFill>
                <a:effectLst/>
                <a:latin typeface="Verdana" panose="020B0604030504040204" pitchFamily="34" charset="0"/>
              </a:rPr>
              <a:t>elements</a:t>
            </a:r>
            <a:r>
              <a:rPr lang="en-US" sz="2400" dirty="0">
                <a:solidFill>
                  <a:srgbClr val="000000"/>
                </a:solidFill>
                <a:effectLst/>
                <a:latin typeface="Verdana" panose="020B0604030504040204" pitchFamily="34" charset="0"/>
              </a:rPr>
              <a:t> </a:t>
            </a:r>
            <a:r>
              <a:rPr lang="en-IN" sz="2400" dirty="0">
                <a:solidFill>
                  <a:srgbClr val="000000"/>
                </a:solidFill>
                <a:effectLst/>
                <a:latin typeface="Verdana" panose="020B0604030504040204" pitchFamily="34" charset="0"/>
              </a:rPr>
              <a:t>are the building blocks of HTML pages</a:t>
            </a:r>
          </a:p>
          <a:p>
            <a:pPr marL="0" marR="0">
              <a:spcBef>
                <a:spcPts val="0"/>
              </a:spcBef>
              <a:spcAft>
                <a:spcPts val="0"/>
              </a:spcAft>
            </a:pPr>
            <a:r>
              <a:rPr lang="en-IN" sz="2400" dirty="0">
                <a:solidFill>
                  <a:srgbClr val="000000"/>
                </a:solidFill>
                <a:effectLst/>
                <a:latin typeface="Verdana" panose="020B0604030504040204" pitchFamily="34" charset="0"/>
              </a:rPr>
              <a:t> </a:t>
            </a:r>
          </a:p>
          <a:p>
            <a:pPr marL="0" marR="0">
              <a:spcBef>
                <a:spcPts val="0"/>
              </a:spcBef>
              <a:spcAft>
                <a:spcPts val="0"/>
              </a:spcAft>
            </a:pPr>
            <a:r>
              <a:rPr lang="en-IN" sz="2400" dirty="0">
                <a:solidFill>
                  <a:srgbClr val="000000"/>
                </a:solidFill>
                <a:effectLst/>
                <a:latin typeface="Verdana" panose="020B0604030504040204" pitchFamily="34" charset="0"/>
              </a:rPr>
              <a:t>HTML elements are represented by</a:t>
            </a:r>
            <a:r>
              <a:rPr lang="en-US" sz="2400" dirty="0">
                <a:solidFill>
                  <a:srgbClr val="000000"/>
                </a:solidFill>
                <a:effectLst/>
                <a:latin typeface="Verdana" panose="020B0604030504040204" pitchFamily="34" charset="0"/>
              </a:rPr>
              <a:t> </a:t>
            </a:r>
            <a:r>
              <a:rPr lang="en-US" sz="2400" b="1" dirty="0">
                <a:solidFill>
                  <a:srgbClr val="000000"/>
                </a:solidFill>
                <a:effectLst/>
                <a:latin typeface="Verdana" panose="020B0604030504040204" pitchFamily="34" charset="0"/>
              </a:rPr>
              <a:t>&lt;&gt; tag</a:t>
            </a:r>
            <a:endParaRPr lang="en-IN" sz="240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628394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0984055" y="5667375"/>
            <a:ext cx="1190625" cy="1190625"/>
          </a:xfrm>
          <a:prstGeom prst="rect">
            <a:avLst/>
          </a:prstGeom>
        </p:spPr>
      </p:pic>
      <p:sp>
        <p:nvSpPr>
          <p:cNvPr id="4" name="TextBox 3">
            <a:extLst>
              <a:ext uri="{FF2B5EF4-FFF2-40B4-BE49-F238E27FC236}">
                <a16:creationId xmlns:a16="http://schemas.microsoft.com/office/drawing/2014/main" id="{7D6F2C29-11DE-48A2-83A0-35DA5E8679B1}"/>
              </a:ext>
            </a:extLst>
          </p:cNvPr>
          <p:cNvSpPr txBox="1"/>
          <p:nvPr/>
        </p:nvSpPr>
        <p:spPr>
          <a:xfrm>
            <a:off x="1543051" y="1419225"/>
            <a:ext cx="9858374" cy="4278094"/>
          </a:xfrm>
          <a:prstGeom prst="rect">
            <a:avLst/>
          </a:prstGeom>
          <a:noFill/>
        </p:spPr>
        <p:txBody>
          <a:bodyPr wrap="square">
            <a:spAutoFit/>
          </a:bodyPr>
          <a:lstStyle/>
          <a:p>
            <a:pPr marL="0" marR="0">
              <a:spcBef>
                <a:spcPts val="0"/>
              </a:spcBef>
              <a:spcAft>
                <a:spcPts val="0"/>
              </a:spcAft>
            </a:pPr>
            <a:r>
              <a:rPr lang="en-US" sz="3200" b="1" i="1" dirty="0">
                <a:effectLst/>
                <a:latin typeface="Algerian" panose="04020705040A02060702" pitchFamily="82" charset="0"/>
              </a:rPr>
              <a:t>CSS</a:t>
            </a:r>
            <a:endParaRPr lang="en-US" sz="3200" dirty="0">
              <a:effectLst/>
              <a:latin typeface="Algerian" panose="04020705040A02060702" pitchFamily="82" charset="0"/>
            </a:endParaRPr>
          </a:p>
          <a:p>
            <a:pPr marL="342900" marR="0">
              <a:spcBef>
                <a:spcPts val="0"/>
              </a:spcBef>
              <a:spcAft>
                <a:spcPts val="0"/>
              </a:spcAft>
            </a:pPr>
            <a:r>
              <a:rPr lang="en-US" sz="2400" dirty="0">
                <a:effectLst/>
                <a:latin typeface="Calibri" panose="020F0502020204030204" pitchFamily="34" charset="0"/>
              </a:rPr>
              <a:t> </a:t>
            </a:r>
          </a:p>
          <a:p>
            <a:pPr rtl="0" fontAlgn="ctr">
              <a:spcBef>
                <a:spcPts val="0"/>
              </a:spcBef>
              <a:spcAft>
                <a:spcPts val="0"/>
              </a:spcAft>
              <a:buFont typeface="Arial" panose="020B0604020202020204" pitchFamily="34" charset="0"/>
              <a:buChar char="•"/>
            </a:pPr>
            <a:r>
              <a:rPr lang="en-IN" sz="2400" b="1" dirty="0">
                <a:solidFill>
                  <a:srgbClr val="000000"/>
                </a:solidFill>
                <a:effectLst/>
                <a:latin typeface="Verdana" panose="020B0604030504040204" pitchFamily="34" charset="0"/>
              </a:rPr>
              <a:t>CSS</a:t>
            </a:r>
            <a:r>
              <a:rPr lang="en-US" sz="2400" dirty="0">
                <a:solidFill>
                  <a:srgbClr val="000000"/>
                </a:solidFill>
                <a:effectLst/>
                <a:latin typeface="Verdana" panose="020B0604030504040204" pitchFamily="34" charset="0"/>
              </a:rPr>
              <a:t> </a:t>
            </a:r>
            <a:r>
              <a:rPr lang="en-IN" sz="2400" dirty="0">
                <a:solidFill>
                  <a:srgbClr val="000000"/>
                </a:solidFill>
                <a:effectLst/>
                <a:latin typeface="Verdana" panose="020B0604030504040204" pitchFamily="34" charset="0"/>
              </a:rPr>
              <a:t>stands for</a:t>
            </a:r>
            <a:r>
              <a:rPr lang="en-US" sz="2400" dirty="0">
                <a:solidFill>
                  <a:srgbClr val="000000"/>
                </a:solidFill>
                <a:effectLst/>
                <a:latin typeface="Verdana" panose="020B0604030504040204" pitchFamily="34" charset="0"/>
              </a:rPr>
              <a:t> </a:t>
            </a:r>
            <a:r>
              <a:rPr lang="en-US" sz="2400" b="1" dirty="0">
                <a:solidFill>
                  <a:srgbClr val="000000"/>
                </a:solidFill>
                <a:effectLst/>
                <a:highlight>
                  <a:srgbClr val="FF0000"/>
                </a:highlight>
                <a:latin typeface="Verdana" panose="020B0604030504040204" pitchFamily="34" charset="0"/>
              </a:rPr>
              <a:t>C</a:t>
            </a:r>
            <a:r>
              <a:rPr lang="en-IN" sz="2400" dirty="0" err="1">
                <a:solidFill>
                  <a:srgbClr val="000000"/>
                </a:solidFill>
                <a:effectLst/>
                <a:highlight>
                  <a:srgbClr val="FF0000"/>
                </a:highlight>
                <a:latin typeface="Verdana" panose="020B0604030504040204" pitchFamily="34" charset="0"/>
              </a:rPr>
              <a:t>ascading</a:t>
            </a:r>
            <a:r>
              <a:rPr lang="en-US" sz="2400" dirty="0">
                <a:solidFill>
                  <a:srgbClr val="000000"/>
                </a:solidFill>
                <a:effectLst/>
                <a:highlight>
                  <a:srgbClr val="FF0000"/>
                </a:highlight>
                <a:latin typeface="Verdana" panose="020B0604030504040204" pitchFamily="34" charset="0"/>
              </a:rPr>
              <a:t> </a:t>
            </a:r>
            <a:r>
              <a:rPr lang="en-US" sz="2400" b="1" dirty="0">
                <a:solidFill>
                  <a:srgbClr val="000000"/>
                </a:solidFill>
                <a:effectLst/>
                <a:highlight>
                  <a:srgbClr val="FF0000"/>
                </a:highlight>
                <a:latin typeface="Verdana" panose="020B0604030504040204" pitchFamily="34" charset="0"/>
              </a:rPr>
              <a:t>S</a:t>
            </a:r>
            <a:r>
              <a:rPr lang="en-IN" sz="2400" dirty="0">
                <a:solidFill>
                  <a:srgbClr val="000000"/>
                </a:solidFill>
                <a:effectLst/>
                <a:highlight>
                  <a:srgbClr val="FF0000"/>
                </a:highlight>
                <a:latin typeface="Verdana" panose="020B0604030504040204" pitchFamily="34" charset="0"/>
              </a:rPr>
              <a:t>tyle</a:t>
            </a:r>
            <a:r>
              <a:rPr lang="en-US" sz="2400" dirty="0">
                <a:solidFill>
                  <a:srgbClr val="000000"/>
                </a:solidFill>
                <a:effectLst/>
                <a:highlight>
                  <a:srgbClr val="FF0000"/>
                </a:highlight>
                <a:latin typeface="Verdana" panose="020B0604030504040204" pitchFamily="34" charset="0"/>
              </a:rPr>
              <a:t> </a:t>
            </a:r>
            <a:r>
              <a:rPr lang="en-US" sz="2400" b="1" dirty="0">
                <a:solidFill>
                  <a:srgbClr val="000000"/>
                </a:solidFill>
                <a:effectLst/>
                <a:highlight>
                  <a:srgbClr val="FF0000"/>
                </a:highlight>
                <a:latin typeface="Verdana" panose="020B0604030504040204" pitchFamily="34" charset="0"/>
              </a:rPr>
              <a:t>S</a:t>
            </a:r>
            <a:r>
              <a:rPr lang="en-IN" sz="2400" dirty="0" err="1">
                <a:solidFill>
                  <a:srgbClr val="000000"/>
                </a:solidFill>
                <a:effectLst/>
                <a:highlight>
                  <a:srgbClr val="FF0000"/>
                </a:highlight>
                <a:latin typeface="Verdana" panose="020B0604030504040204" pitchFamily="34" charset="0"/>
              </a:rPr>
              <a:t>heets</a:t>
            </a:r>
            <a:endParaRPr lang="en-IN" sz="1100" dirty="0">
              <a:solidFill>
                <a:srgbClr val="000000"/>
              </a:solidFill>
              <a:effectLst/>
              <a:latin typeface="Calibri" panose="020F0502020204030204" pitchFamily="34" charset="0"/>
            </a:endParaRPr>
          </a:p>
          <a:p>
            <a:pPr marL="342900" marR="0">
              <a:spcBef>
                <a:spcPts val="0"/>
              </a:spcBef>
              <a:spcAft>
                <a:spcPts val="0"/>
              </a:spcAft>
            </a:pPr>
            <a:r>
              <a:rPr lang="en-US" sz="2400" dirty="0">
                <a:solidFill>
                  <a:srgbClr val="000000"/>
                </a:solidFill>
                <a:effectLst/>
                <a:latin typeface="Verdana" panose="020B0604030504040204" pitchFamily="34" charset="0"/>
              </a:rPr>
              <a:t> </a:t>
            </a:r>
          </a:p>
          <a:p>
            <a:pPr rtl="0" fontAlgn="ctr">
              <a:spcBef>
                <a:spcPts val="0"/>
              </a:spcBef>
              <a:spcAft>
                <a:spcPts val="0"/>
              </a:spcAft>
              <a:buFont typeface="Arial" panose="020B0604020202020204" pitchFamily="34" charset="0"/>
              <a:buChar char="•"/>
            </a:pPr>
            <a:r>
              <a:rPr lang="en-IN" sz="2400" dirty="0">
                <a:solidFill>
                  <a:srgbClr val="000000"/>
                </a:solidFill>
                <a:effectLst/>
                <a:latin typeface="Verdana" panose="020B0604030504040204" pitchFamily="34" charset="0"/>
              </a:rPr>
              <a:t>CSS describes </a:t>
            </a:r>
            <a:r>
              <a:rPr lang="en-US" sz="2400" dirty="0">
                <a:solidFill>
                  <a:srgbClr val="000000"/>
                </a:solidFill>
                <a:effectLst/>
                <a:latin typeface="Verdana" panose="020B0604030504040204" pitchFamily="34" charset="0"/>
              </a:rPr>
              <a:t> </a:t>
            </a:r>
            <a:r>
              <a:rPr lang="en-US" sz="2400" b="1" dirty="0">
                <a:solidFill>
                  <a:srgbClr val="000000"/>
                </a:solidFill>
                <a:effectLst/>
                <a:latin typeface="Verdana" panose="020B0604030504040204" pitchFamily="34" charset="0"/>
              </a:rPr>
              <a:t>how HTML elements are to be displayed on screen, paper, or in other media</a:t>
            </a:r>
            <a:endParaRPr lang="en-IN" sz="1100" dirty="0">
              <a:solidFill>
                <a:srgbClr val="000000"/>
              </a:solidFill>
              <a:effectLst/>
              <a:latin typeface="Calibri" panose="020F0502020204030204" pitchFamily="34" charset="0"/>
            </a:endParaRPr>
          </a:p>
          <a:p>
            <a:pPr marL="342900" marR="0">
              <a:spcBef>
                <a:spcPts val="0"/>
              </a:spcBef>
              <a:spcAft>
                <a:spcPts val="0"/>
              </a:spcAft>
            </a:pPr>
            <a:r>
              <a:rPr lang="en-US" sz="2400" dirty="0">
                <a:solidFill>
                  <a:srgbClr val="000000"/>
                </a:solidFill>
                <a:effectLst/>
                <a:latin typeface="Verdana" panose="020B0604030504040204" pitchFamily="34" charset="0"/>
              </a:rPr>
              <a:t> </a:t>
            </a:r>
          </a:p>
          <a:p>
            <a:pPr rtl="0" fontAlgn="ctr">
              <a:spcBef>
                <a:spcPts val="0"/>
              </a:spcBef>
              <a:spcAft>
                <a:spcPts val="0"/>
              </a:spcAft>
              <a:buFont typeface="Arial" panose="020B0604020202020204" pitchFamily="34" charset="0"/>
              <a:buChar char="•"/>
            </a:pPr>
            <a:r>
              <a:rPr lang="en-IN" sz="2400" dirty="0">
                <a:solidFill>
                  <a:srgbClr val="000000"/>
                </a:solidFill>
                <a:effectLst/>
                <a:latin typeface="Verdana" panose="020B0604030504040204" pitchFamily="34" charset="0"/>
              </a:rPr>
              <a:t>CSS</a:t>
            </a:r>
            <a:r>
              <a:rPr lang="en-US" sz="2400" dirty="0">
                <a:solidFill>
                  <a:srgbClr val="000000"/>
                </a:solidFill>
                <a:effectLst/>
                <a:latin typeface="Verdana" panose="020B0604030504040204" pitchFamily="34" charset="0"/>
              </a:rPr>
              <a:t> </a:t>
            </a:r>
            <a:r>
              <a:rPr lang="en-US" sz="2400" b="1" dirty="0">
                <a:solidFill>
                  <a:srgbClr val="000000"/>
                </a:solidFill>
                <a:effectLst/>
                <a:latin typeface="Verdana" panose="020B0604030504040204" pitchFamily="34" charset="0"/>
              </a:rPr>
              <a:t>saves a lot of work</a:t>
            </a:r>
            <a:r>
              <a:rPr lang="en-IN" sz="2400" dirty="0">
                <a:solidFill>
                  <a:srgbClr val="000000"/>
                </a:solidFill>
                <a:effectLst/>
                <a:latin typeface="Verdana" panose="020B0604030504040204" pitchFamily="34" charset="0"/>
              </a:rPr>
              <a:t>. It can control the layout of multiple web pages all at once</a:t>
            </a:r>
            <a:endParaRPr lang="en-IN" sz="1100" dirty="0">
              <a:solidFill>
                <a:srgbClr val="000000"/>
              </a:solidFill>
              <a:effectLst/>
              <a:latin typeface="Calibri" panose="020F0502020204030204" pitchFamily="34" charset="0"/>
            </a:endParaRPr>
          </a:p>
          <a:p>
            <a:pPr marL="342900" marR="0">
              <a:spcBef>
                <a:spcPts val="0"/>
              </a:spcBef>
              <a:spcAft>
                <a:spcPts val="0"/>
              </a:spcAft>
            </a:pPr>
            <a:r>
              <a:rPr lang="en-US" sz="2400" dirty="0">
                <a:solidFill>
                  <a:srgbClr val="000000"/>
                </a:solidFill>
                <a:effectLst/>
                <a:latin typeface="Verdana" panose="020B0604030504040204" pitchFamily="34" charset="0"/>
              </a:rPr>
              <a:t> </a:t>
            </a:r>
          </a:p>
          <a:p>
            <a:pPr rtl="0" fontAlgn="ctr">
              <a:spcBef>
                <a:spcPts val="0"/>
              </a:spcBef>
              <a:spcAft>
                <a:spcPts val="0"/>
              </a:spcAft>
              <a:buFont typeface="Arial" panose="020B0604020202020204" pitchFamily="34" charset="0"/>
              <a:buChar char="•"/>
            </a:pPr>
            <a:r>
              <a:rPr lang="en-IN" sz="2400" dirty="0">
                <a:solidFill>
                  <a:srgbClr val="000000"/>
                </a:solidFill>
                <a:effectLst/>
                <a:latin typeface="Verdana" panose="020B0604030504040204" pitchFamily="34" charset="0"/>
              </a:rPr>
              <a:t>External stylesheets are stored in</a:t>
            </a:r>
            <a:r>
              <a:rPr lang="en-US" sz="2400" dirty="0">
                <a:solidFill>
                  <a:srgbClr val="000000"/>
                </a:solidFill>
                <a:effectLst/>
                <a:latin typeface="Verdana" panose="020B0604030504040204" pitchFamily="34" charset="0"/>
              </a:rPr>
              <a:t> </a:t>
            </a:r>
            <a:r>
              <a:rPr lang="en-US" sz="2400" b="1" dirty="0">
                <a:solidFill>
                  <a:srgbClr val="000000"/>
                </a:solidFill>
                <a:effectLst/>
                <a:latin typeface="Verdana" panose="020B0604030504040204" pitchFamily="34" charset="0"/>
              </a:rPr>
              <a:t>CSS files</a:t>
            </a:r>
            <a:endParaRPr lang="en-IN" sz="1100"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2807300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0984055" y="5667375"/>
            <a:ext cx="1190625" cy="1190625"/>
          </a:xfrm>
          <a:prstGeom prst="rect">
            <a:avLst/>
          </a:prstGeom>
        </p:spPr>
      </p:pic>
      <p:sp>
        <p:nvSpPr>
          <p:cNvPr id="4" name="TextBox 3">
            <a:extLst>
              <a:ext uri="{FF2B5EF4-FFF2-40B4-BE49-F238E27FC236}">
                <a16:creationId xmlns:a16="http://schemas.microsoft.com/office/drawing/2014/main" id="{D90BD1E2-76FF-45CD-A4F4-860B31D87CDD}"/>
              </a:ext>
            </a:extLst>
          </p:cNvPr>
          <p:cNvSpPr txBox="1"/>
          <p:nvPr/>
        </p:nvSpPr>
        <p:spPr>
          <a:xfrm>
            <a:off x="1485900" y="1704975"/>
            <a:ext cx="9239250" cy="3724096"/>
          </a:xfrm>
          <a:prstGeom prst="rect">
            <a:avLst/>
          </a:prstGeom>
          <a:noFill/>
        </p:spPr>
        <p:txBody>
          <a:bodyPr wrap="square">
            <a:spAutoFit/>
          </a:bodyPr>
          <a:lstStyle/>
          <a:p>
            <a:pPr marL="0" marR="0">
              <a:spcBef>
                <a:spcPts val="0"/>
              </a:spcBef>
              <a:spcAft>
                <a:spcPts val="0"/>
              </a:spcAft>
            </a:pPr>
            <a:r>
              <a:rPr lang="en-US" sz="3200" b="1" dirty="0">
                <a:effectLst/>
                <a:latin typeface="Algerian" panose="04020705040A02060702" pitchFamily="82" charset="0"/>
              </a:rPr>
              <a:t>JAVASCRIPT</a:t>
            </a:r>
          </a:p>
          <a:p>
            <a:pPr marL="0" marR="0">
              <a:spcBef>
                <a:spcPts val="0"/>
              </a:spcBef>
              <a:spcAft>
                <a:spcPts val="0"/>
              </a:spcAft>
            </a:pPr>
            <a:endParaRPr lang="en-US" sz="2400" dirty="0">
              <a:effectLst/>
              <a:latin typeface="Algerian" panose="04020705040A02060702" pitchFamily="82" charset="0"/>
            </a:endParaRPr>
          </a:p>
          <a:p>
            <a:pPr marL="0" marR="0">
              <a:spcBef>
                <a:spcPts val="0"/>
              </a:spcBef>
              <a:spcAft>
                <a:spcPts val="0"/>
              </a:spcAft>
            </a:pPr>
            <a:r>
              <a:rPr lang="en-US" sz="1800" b="1" dirty="0">
                <a:solidFill>
                  <a:srgbClr val="000000"/>
                </a:solidFill>
                <a:effectLst/>
                <a:latin typeface="Verdana" panose="020B0604030504040204" pitchFamily="34" charset="0"/>
              </a:rPr>
              <a:t># </a:t>
            </a:r>
            <a:r>
              <a:rPr lang="en-IN" sz="1800" b="1" dirty="0">
                <a:solidFill>
                  <a:srgbClr val="000000"/>
                </a:solidFill>
                <a:effectLst/>
                <a:latin typeface="Verdana" panose="020B0604030504040204" pitchFamily="34" charset="0"/>
              </a:rPr>
              <a:t>JavaScript </a:t>
            </a:r>
            <a:endParaRPr lang="en-IN" sz="1800" dirty="0">
              <a:solidFill>
                <a:srgbClr val="000000"/>
              </a:solidFill>
              <a:effectLst/>
              <a:latin typeface="Verdana" panose="020B0604030504040204" pitchFamily="34" charset="0"/>
            </a:endParaRPr>
          </a:p>
          <a:p>
            <a:pPr marL="0" marR="0">
              <a:spcBef>
                <a:spcPts val="0"/>
              </a:spcBef>
              <a:spcAft>
                <a:spcPts val="0"/>
              </a:spcAft>
            </a:pPr>
            <a:r>
              <a:rPr lang="en-US" sz="1800" dirty="0">
                <a:solidFill>
                  <a:srgbClr val="000000"/>
                </a:solidFill>
                <a:effectLst/>
                <a:latin typeface="Verdana" panose="020B0604030504040204" pitchFamily="34" charset="0"/>
              </a:rPr>
              <a:t>                 </a:t>
            </a:r>
            <a:r>
              <a:rPr lang="en-IN" sz="1800" dirty="0">
                <a:solidFill>
                  <a:srgbClr val="000000"/>
                </a:solidFill>
                <a:effectLst/>
                <a:latin typeface="Verdana" panose="020B0604030504040204" pitchFamily="34" charset="0"/>
              </a:rPr>
              <a:t>is the</a:t>
            </a:r>
            <a:r>
              <a:rPr lang="en-US" sz="1800" dirty="0">
                <a:solidFill>
                  <a:srgbClr val="000000"/>
                </a:solidFill>
                <a:effectLst/>
                <a:latin typeface="Verdana" panose="020B0604030504040204" pitchFamily="34" charset="0"/>
              </a:rPr>
              <a:t> Programming     Language </a:t>
            </a:r>
            <a:r>
              <a:rPr lang="en-IN" sz="1800" dirty="0">
                <a:solidFill>
                  <a:srgbClr val="000000"/>
                </a:solidFill>
                <a:effectLst/>
                <a:latin typeface="Verdana" panose="020B0604030504040204" pitchFamily="34" charset="0"/>
              </a:rPr>
              <a:t>for the Web.</a:t>
            </a:r>
          </a:p>
          <a:p>
            <a:pPr marL="0" marR="0">
              <a:spcBef>
                <a:spcPts val="0"/>
              </a:spcBef>
              <a:spcAft>
                <a:spcPts val="0"/>
              </a:spcAft>
            </a:pPr>
            <a:r>
              <a:rPr lang="en-IN" sz="1800" dirty="0">
                <a:solidFill>
                  <a:srgbClr val="000000"/>
                </a:solidFill>
                <a:effectLst/>
                <a:latin typeface="Verdana" panose="020B0604030504040204" pitchFamily="34" charset="0"/>
              </a:rPr>
              <a:t> </a:t>
            </a:r>
          </a:p>
          <a:p>
            <a:pPr marL="0" marR="0">
              <a:spcBef>
                <a:spcPts val="0"/>
              </a:spcBef>
              <a:spcAft>
                <a:spcPts val="0"/>
              </a:spcAft>
            </a:pPr>
            <a:r>
              <a:rPr lang="en-IN" sz="1800" dirty="0">
                <a:solidFill>
                  <a:srgbClr val="000000"/>
                </a:solidFill>
                <a:effectLst/>
                <a:latin typeface="Verdana" panose="020B0604030504040204" pitchFamily="34" charset="0"/>
              </a:rPr>
              <a:t> </a:t>
            </a:r>
          </a:p>
          <a:p>
            <a:pPr marL="0" marR="0">
              <a:spcBef>
                <a:spcPts val="0"/>
              </a:spcBef>
              <a:spcAft>
                <a:spcPts val="0"/>
              </a:spcAft>
            </a:pPr>
            <a:r>
              <a:rPr lang="en-IN" sz="1800" b="1" dirty="0">
                <a:solidFill>
                  <a:srgbClr val="000000"/>
                </a:solidFill>
                <a:effectLst/>
                <a:latin typeface="Verdana" panose="020B0604030504040204" pitchFamily="34" charset="0"/>
              </a:rPr>
              <a:t># JavaScript</a:t>
            </a:r>
            <a:endParaRPr lang="en-IN" sz="1800" dirty="0">
              <a:solidFill>
                <a:srgbClr val="000000"/>
              </a:solidFill>
              <a:effectLst/>
              <a:latin typeface="Verdana" panose="020B0604030504040204" pitchFamily="34" charset="0"/>
            </a:endParaRPr>
          </a:p>
          <a:p>
            <a:pPr marL="0" marR="0">
              <a:spcBef>
                <a:spcPts val="0"/>
              </a:spcBef>
              <a:spcAft>
                <a:spcPts val="0"/>
              </a:spcAft>
            </a:pPr>
            <a:r>
              <a:rPr lang="en-US" sz="1800" dirty="0">
                <a:solidFill>
                  <a:srgbClr val="000000"/>
                </a:solidFill>
                <a:effectLst/>
                <a:latin typeface="Verdana" panose="020B0604030504040204" pitchFamily="34" charset="0"/>
              </a:rPr>
              <a:t>                 </a:t>
            </a:r>
            <a:r>
              <a:rPr lang="en-IN" sz="1800" dirty="0">
                <a:solidFill>
                  <a:srgbClr val="000000"/>
                </a:solidFill>
                <a:effectLst/>
                <a:latin typeface="Verdana" panose="020B0604030504040204" pitchFamily="34" charset="0"/>
              </a:rPr>
              <a:t> can update and change both</a:t>
            </a:r>
            <a:r>
              <a:rPr lang="en-US" sz="1800" dirty="0">
                <a:solidFill>
                  <a:srgbClr val="000000"/>
                </a:solidFill>
                <a:effectLst/>
                <a:latin typeface="Verdana" panose="020B0604030504040204" pitchFamily="34" charset="0"/>
              </a:rPr>
              <a:t> HTML </a:t>
            </a:r>
            <a:r>
              <a:rPr lang="en-IN" sz="1800" dirty="0">
                <a:solidFill>
                  <a:srgbClr val="000000"/>
                </a:solidFill>
                <a:effectLst/>
                <a:latin typeface="Verdana" panose="020B0604030504040204" pitchFamily="34" charset="0"/>
              </a:rPr>
              <a:t>and</a:t>
            </a:r>
            <a:r>
              <a:rPr lang="en-US" sz="1800" dirty="0">
                <a:solidFill>
                  <a:srgbClr val="000000"/>
                </a:solidFill>
                <a:effectLst/>
                <a:latin typeface="Verdana" panose="020B0604030504040204" pitchFamily="34" charset="0"/>
              </a:rPr>
              <a:t> CSS.</a:t>
            </a:r>
            <a:endParaRPr lang="en-IN" sz="1800" dirty="0">
              <a:solidFill>
                <a:srgbClr val="000000"/>
              </a:solidFill>
              <a:effectLst/>
              <a:latin typeface="Verdana" panose="020B0604030504040204" pitchFamily="34" charset="0"/>
            </a:endParaRPr>
          </a:p>
          <a:p>
            <a:pPr marL="0" marR="0">
              <a:spcBef>
                <a:spcPts val="0"/>
              </a:spcBef>
              <a:spcAft>
                <a:spcPts val="0"/>
              </a:spcAft>
            </a:pPr>
            <a:r>
              <a:rPr lang="en-US" sz="1800" dirty="0">
                <a:solidFill>
                  <a:srgbClr val="000000"/>
                </a:solidFill>
                <a:effectLst/>
                <a:latin typeface="Verdana" panose="020B0604030504040204" pitchFamily="34" charset="0"/>
              </a:rPr>
              <a:t> </a:t>
            </a:r>
          </a:p>
          <a:p>
            <a:pPr marL="0" marR="0">
              <a:spcBef>
                <a:spcPts val="0"/>
              </a:spcBef>
              <a:spcAft>
                <a:spcPts val="0"/>
              </a:spcAft>
            </a:pPr>
            <a:r>
              <a:rPr lang="en-US" sz="1800" dirty="0">
                <a:solidFill>
                  <a:srgbClr val="000000"/>
                </a:solidFill>
                <a:effectLst/>
                <a:latin typeface="Verdana" panose="020B0604030504040204" pitchFamily="34" charset="0"/>
              </a:rPr>
              <a:t> </a:t>
            </a:r>
          </a:p>
          <a:p>
            <a:pPr marL="0" marR="0">
              <a:spcBef>
                <a:spcPts val="0"/>
              </a:spcBef>
              <a:spcAft>
                <a:spcPts val="0"/>
              </a:spcAft>
            </a:pPr>
            <a:r>
              <a:rPr lang="en-US" sz="1800" b="1" dirty="0">
                <a:solidFill>
                  <a:srgbClr val="000000"/>
                </a:solidFill>
                <a:effectLst/>
                <a:latin typeface="Verdana" panose="020B0604030504040204" pitchFamily="34" charset="0"/>
              </a:rPr>
              <a:t># </a:t>
            </a:r>
            <a:r>
              <a:rPr lang="en-IN" sz="1800" b="1" dirty="0">
                <a:solidFill>
                  <a:srgbClr val="000000"/>
                </a:solidFill>
                <a:effectLst/>
                <a:latin typeface="Verdana" panose="020B0604030504040204" pitchFamily="34" charset="0"/>
              </a:rPr>
              <a:t>JavaScript </a:t>
            </a:r>
            <a:endParaRPr lang="en-IN" sz="1800" dirty="0">
              <a:solidFill>
                <a:srgbClr val="000000"/>
              </a:solidFill>
              <a:effectLst/>
              <a:latin typeface="Verdana" panose="020B0604030504040204" pitchFamily="34" charset="0"/>
            </a:endParaRPr>
          </a:p>
          <a:p>
            <a:pPr marL="0" marR="0">
              <a:spcBef>
                <a:spcPts val="0"/>
              </a:spcBef>
              <a:spcAft>
                <a:spcPts val="0"/>
              </a:spcAft>
            </a:pPr>
            <a:r>
              <a:rPr lang="en-US" sz="1800" dirty="0">
                <a:solidFill>
                  <a:srgbClr val="000000"/>
                </a:solidFill>
                <a:effectLst/>
                <a:latin typeface="Verdana" panose="020B0604030504040204" pitchFamily="34" charset="0"/>
              </a:rPr>
              <a:t>                 </a:t>
            </a:r>
            <a:r>
              <a:rPr lang="en-IN" sz="1800" dirty="0">
                <a:solidFill>
                  <a:srgbClr val="000000"/>
                </a:solidFill>
                <a:effectLst/>
                <a:latin typeface="Verdana" panose="020B0604030504040204" pitchFamily="34" charset="0"/>
              </a:rPr>
              <a:t>can</a:t>
            </a:r>
            <a:r>
              <a:rPr lang="en-US" sz="1800" dirty="0">
                <a:solidFill>
                  <a:srgbClr val="000000"/>
                </a:solidFill>
                <a:effectLst/>
                <a:latin typeface="Verdana" panose="020B0604030504040204" pitchFamily="34" charset="0"/>
              </a:rPr>
              <a:t> </a:t>
            </a:r>
            <a:r>
              <a:rPr lang="en-US" sz="1800" dirty="0">
                <a:solidFill>
                  <a:srgbClr val="000000"/>
                </a:solidFill>
                <a:effectLst/>
                <a:highlight>
                  <a:srgbClr val="FF0000"/>
                </a:highlight>
                <a:latin typeface="Verdana" panose="020B0604030504040204" pitchFamily="34" charset="0"/>
              </a:rPr>
              <a:t>calculate</a:t>
            </a:r>
            <a:r>
              <a:rPr lang="en-IN" sz="1800" dirty="0">
                <a:solidFill>
                  <a:srgbClr val="000000"/>
                </a:solidFill>
                <a:effectLst/>
                <a:highlight>
                  <a:srgbClr val="FF0000"/>
                </a:highlight>
                <a:latin typeface="Verdana" panose="020B0604030504040204" pitchFamily="34" charset="0"/>
              </a:rPr>
              <a:t>,</a:t>
            </a:r>
            <a:r>
              <a:rPr lang="en-US" sz="1800" dirty="0">
                <a:solidFill>
                  <a:srgbClr val="000000"/>
                </a:solidFill>
                <a:effectLst/>
                <a:highlight>
                  <a:srgbClr val="FF0000"/>
                </a:highlight>
                <a:latin typeface="Verdana" panose="020B0604030504040204" pitchFamily="34" charset="0"/>
              </a:rPr>
              <a:t> manipulate </a:t>
            </a:r>
            <a:r>
              <a:rPr lang="en-IN" sz="1800" dirty="0">
                <a:solidFill>
                  <a:srgbClr val="000000"/>
                </a:solidFill>
                <a:effectLst/>
                <a:highlight>
                  <a:srgbClr val="FF0000"/>
                </a:highlight>
                <a:latin typeface="Verdana" panose="020B0604030504040204" pitchFamily="34" charset="0"/>
              </a:rPr>
              <a:t>and</a:t>
            </a:r>
            <a:r>
              <a:rPr lang="en-US" sz="1800" dirty="0">
                <a:solidFill>
                  <a:srgbClr val="000000"/>
                </a:solidFill>
                <a:effectLst/>
                <a:highlight>
                  <a:srgbClr val="FF0000"/>
                </a:highlight>
                <a:latin typeface="Verdana" panose="020B0604030504040204" pitchFamily="34" charset="0"/>
              </a:rPr>
              <a:t> validate</a:t>
            </a:r>
            <a:r>
              <a:rPr lang="en-US" sz="1800" dirty="0">
                <a:solidFill>
                  <a:srgbClr val="000000"/>
                </a:solidFill>
                <a:effectLst/>
                <a:latin typeface="Verdana" panose="020B0604030504040204" pitchFamily="34" charset="0"/>
              </a:rPr>
              <a:t> D</a:t>
            </a:r>
            <a:r>
              <a:rPr lang="en-IN" sz="1800" dirty="0" err="1">
                <a:solidFill>
                  <a:srgbClr val="000000"/>
                </a:solidFill>
                <a:effectLst/>
                <a:latin typeface="Verdana" panose="020B0604030504040204" pitchFamily="34" charset="0"/>
              </a:rPr>
              <a:t>ata</a:t>
            </a:r>
            <a:r>
              <a:rPr lang="en-IN" sz="1800" dirty="0">
                <a:solidFill>
                  <a:srgbClr val="000000"/>
                </a:solidFill>
                <a:effectLst/>
                <a:latin typeface="Verdana" panose="020B0604030504040204" pitchFamily="34" charset="0"/>
              </a:rPr>
              <a:t>.</a:t>
            </a:r>
          </a:p>
        </p:txBody>
      </p:sp>
    </p:spTree>
    <p:extLst>
      <p:ext uri="{BB962C8B-B14F-4D97-AF65-F5344CB8AC3E}">
        <p14:creationId xmlns:p14="http://schemas.microsoft.com/office/powerpoint/2010/main" val="38220904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1001375" y="5667375"/>
            <a:ext cx="1190625" cy="1190625"/>
          </a:xfrm>
          <a:prstGeom prst="rect">
            <a:avLst/>
          </a:prstGeom>
        </p:spPr>
      </p:pic>
      <p:sp>
        <p:nvSpPr>
          <p:cNvPr id="4" name="TextBox 3">
            <a:extLst>
              <a:ext uri="{FF2B5EF4-FFF2-40B4-BE49-F238E27FC236}">
                <a16:creationId xmlns:a16="http://schemas.microsoft.com/office/drawing/2014/main" id="{9CFE12BA-1E05-4480-B7D7-3068364B2B88}"/>
              </a:ext>
            </a:extLst>
          </p:cNvPr>
          <p:cNvSpPr txBox="1"/>
          <p:nvPr/>
        </p:nvSpPr>
        <p:spPr>
          <a:xfrm>
            <a:off x="1285875" y="928390"/>
            <a:ext cx="8534400" cy="5801588"/>
          </a:xfrm>
          <a:prstGeom prst="rect">
            <a:avLst/>
          </a:prstGeom>
          <a:noFill/>
        </p:spPr>
        <p:txBody>
          <a:bodyPr wrap="square">
            <a:spAutoFit/>
          </a:bodyPr>
          <a:lstStyle/>
          <a:p>
            <a:pPr marL="0" marR="0" rtl="0">
              <a:spcBef>
                <a:spcPts val="0"/>
              </a:spcBef>
              <a:spcAft>
                <a:spcPts val="0"/>
              </a:spcAft>
            </a:pPr>
            <a:r>
              <a:rPr lang="en-US" sz="1800" dirty="0">
                <a:solidFill>
                  <a:srgbClr val="262525"/>
                </a:solidFill>
                <a:effectLst/>
                <a:latin typeface="Source Sans Pro" panose="020B0703030403020204" pitchFamily="34" charset="0"/>
              </a:rPr>
              <a:t> </a:t>
            </a:r>
          </a:p>
          <a:p>
            <a:pPr marL="0" marR="0" rtl="0">
              <a:spcBef>
                <a:spcPts val="0"/>
              </a:spcBef>
              <a:spcAft>
                <a:spcPts val="0"/>
              </a:spcAft>
            </a:pPr>
            <a:r>
              <a:rPr lang="en-IN" sz="2400" dirty="0">
                <a:solidFill>
                  <a:srgbClr val="262525"/>
                </a:solidFill>
                <a:effectLst/>
                <a:latin typeface="Source Sans Pro" panose="020B0703030403020204" pitchFamily="34" charset="0"/>
              </a:rPr>
              <a:t>Before you begin creating your own website and launch it to the Internet, it’s important to know how websites work.</a:t>
            </a:r>
          </a:p>
          <a:p>
            <a:pPr marL="0" marR="0" rtl="0">
              <a:spcBef>
                <a:spcPts val="0"/>
              </a:spcBef>
              <a:spcAft>
                <a:spcPts val="0"/>
              </a:spcAft>
            </a:pPr>
            <a:r>
              <a:rPr lang="en-IN" sz="2400" dirty="0">
                <a:solidFill>
                  <a:srgbClr val="262525"/>
                </a:solidFill>
                <a:effectLst/>
                <a:latin typeface="Source Sans Pro" panose="020B0703030403020204" pitchFamily="34" charset="0"/>
              </a:rPr>
              <a:t>Here are some basic terms: </a:t>
            </a:r>
          </a:p>
          <a:p>
            <a:pPr marL="0" marR="0" rtl="0">
              <a:spcBef>
                <a:spcPts val="0"/>
              </a:spcBef>
              <a:spcAft>
                <a:spcPts val="0"/>
              </a:spcAft>
            </a:pPr>
            <a:r>
              <a:rPr lang="en-US" sz="2400" dirty="0">
                <a:solidFill>
                  <a:srgbClr val="262525"/>
                </a:solidFill>
                <a:effectLst/>
                <a:latin typeface="Source Sans Pro" panose="020B0703030403020204" pitchFamily="34" charset="0"/>
              </a:rPr>
              <a:t> </a:t>
            </a:r>
          </a:p>
          <a:p>
            <a:pPr marL="0" marR="0" rtl="0">
              <a:spcBef>
                <a:spcPts val="0"/>
              </a:spcBef>
              <a:spcAft>
                <a:spcPts val="0"/>
              </a:spcAft>
            </a:pPr>
            <a:r>
              <a:rPr lang="en-IN" sz="2400" dirty="0">
                <a:solidFill>
                  <a:srgbClr val="262525"/>
                </a:solidFill>
                <a:effectLst/>
                <a:latin typeface="Source Sans Pro" panose="020B0703030403020204" pitchFamily="34" charset="0"/>
              </a:rPr>
              <a:t> </a:t>
            </a:r>
          </a:p>
          <a:p>
            <a:pPr marL="742950" lvl="1" indent="-285750" rtl="0" fontAlgn="ctr">
              <a:spcBef>
                <a:spcPts val="0"/>
              </a:spcBef>
              <a:spcAft>
                <a:spcPts val="0"/>
              </a:spcAft>
              <a:buFont typeface="Arial" panose="020B0604020202020204" pitchFamily="34" charset="0"/>
              <a:buChar char="•"/>
            </a:pPr>
            <a:r>
              <a:rPr lang="en-IN" sz="2400" dirty="0">
                <a:solidFill>
                  <a:srgbClr val="262525"/>
                </a:solidFill>
                <a:effectLst/>
                <a:latin typeface="inherit"/>
              </a:rPr>
              <a:t>A</a:t>
            </a:r>
            <a:r>
              <a:rPr lang="en-US" sz="2400" dirty="0">
                <a:solidFill>
                  <a:srgbClr val="262525"/>
                </a:solidFill>
                <a:effectLst/>
                <a:latin typeface="inherit"/>
              </a:rPr>
              <a:t> </a:t>
            </a:r>
            <a:r>
              <a:rPr lang="en-US" sz="2400" b="1" dirty="0">
                <a:solidFill>
                  <a:srgbClr val="262525"/>
                </a:solidFill>
                <a:effectLst/>
                <a:latin typeface="inherit"/>
              </a:rPr>
              <a:t>website</a:t>
            </a:r>
            <a:r>
              <a:rPr lang="en-US" sz="2400" dirty="0">
                <a:solidFill>
                  <a:srgbClr val="262525"/>
                </a:solidFill>
                <a:effectLst/>
                <a:latin typeface="inherit"/>
              </a:rPr>
              <a:t> </a:t>
            </a:r>
            <a:r>
              <a:rPr lang="en-IN" sz="2400" dirty="0">
                <a:solidFill>
                  <a:srgbClr val="262525"/>
                </a:solidFill>
                <a:effectLst/>
                <a:latin typeface="inherit"/>
              </a:rPr>
              <a:t>is simply a collection of web pages of codes – codes that describes the layout, format and content on a page. </a:t>
            </a:r>
            <a:endParaRPr lang="en-IN" sz="1400" dirty="0">
              <a:solidFill>
                <a:srgbClr val="262525"/>
              </a:solidFill>
              <a:effectLst/>
              <a:latin typeface="Calibri" panose="020F0502020204030204" pitchFamily="34" charset="0"/>
            </a:endParaRPr>
          </a:p>
          <a:p>
            <a:pPr marL="0" marR="0" rtl="0">
              <a:spcBef>
                <a:spcPts val="0"/>
              </a:spcBef>
              <a:spcAft>
                <a:spcPts val="0"/>
              </a:spcAft>
            </a:pPr>
            <a:r>
              <a:rPr lang="en-US" sz="2400" dirty="0">
                <a:solidFill>
                  <a:srgbClr val="262525"/>
                </a:solidFill>
                <a:effectLst/>
                <a:latin typeface="Calibri" panose="020F0502020204030204" pitchFamily="34" charset="0"/>
              </a:rPr>
              <a:t> </a:t>
            </a:r>
          </a:p>
          <a:p>
            <a:pPr marL="0" marR="0" rtl="0">
              <a:spcBef>
                <a:spcPts val="0"/>
              </a:spcBef>
              <a:spcAft>
                <a:spcPts val="0"/>
              </a:spcAft>
            </a:pPr>
            <a:r>
              <a:rPr lang="en-US" sz="2400" dirty="0">
                <a:solidFill>
                  <a:srgbClr val="262525"/>
                </a:solidFill>
                <a:effectLst/>
                <a:latin typeface="Calibri" panose="020F0502020204030204" pitchFamily="34" charset="0"/>
              </a:rPr>
              <a:t> </a:t>
            </a:r>
          </a:p>
          <a:p>
            <a:pPr marL="742950" lvl="1" indent="-285750" rtl="0" fontAlgn="ctr">
              <a:spcBef>
                <a:spcPts val="0"/>
              </a:spcBef>
              <a:spcAft>
                <a:spcPts val="0"/>
              </a:spcAft>
              <a:buFont typeface="Arial" panose="020B0604020202020204" pitchFamily="34" charset="0"/>
              <a:buChar char="•"/>
            </a:pPr>
            <a:r>
              <a:rPr lang="en-IN" sz="2400" dirty="0">
                <a:solidFill>
                  <a:srgbClr val="262525"/>
                </a:solidFill>
                <a:effectLst/>
                <a:latin typeface="inherit"/>
              </a:rPr>
              <a:t>The</a:t>
            </a:r>
            <a:r>
              <a:rPr lang="en-US" sz="2400" dirty="0">
                <a:solidFill>
                  <a:srgbClr val="262525"/>
                </a:solidFill>
                <a:effectLst/>
                <a:latin typeface="inherit"/>
              </a:rPr>
              <a:t> </a:t>
            </a:r>
            <a:r>
              <a:rPr lang="en-US" sz="2400" b="1" dirty="0">
                <a:solidFill>
                  <a:srgbClr val="262525"/>
                </a:solidFill>
                <a:effectLst/>
                <a:latin typeface="inherit"/>
              </a:rPr>
              <a:t>web server</a:t>
            </a:r>
            <a:r>
              <a:rPr lang="en-US" sz="2400" dirty="0">
                <a:solidFill>
                  <a:srgbClr val="262525"/>
                </a:solidFill>
                <a:effectLst/>
                <a:latin typeface="inherit"/>
              </a:rPr>
              <a:t> </a:t>
            </a:r>
            <a:r>
              <a:rPr lang="en-IN" sz="2400" dirty="0">
                <a:solidFill>
                  <a:srgbClr val="262525"/>
                </a:solidFill>
                <a:effectLst/>
                <a:latin typeface="inherit"/>
              </a:rPr>
              <a:t>is a internet-connected computer that receives the request for a web page sent by your browser.</a:t>
            </a:r>
            <a:endParaRPr lang="en-IN" sz="1400" dirty="0">
              <a:solidFill>
                <a:srgbClr val="262525"/>
              </a:solidFill>
              <a:effectLst/>
              <a:latin typeface="Calibri" panose="020F0502020204030204" pitchFamily="34" charset="0"/>
            </a:endParaRPr>
          </a:p>
          <a:p>
            <a:pPr marL="0" marR="0" rtl="0">
              <a:spcBef>
                <a:spcPts val="0"/>
              </a:spcBef>
              <a:spcAft>
                <a:spcPts val="0"/>
              </a:spcAft>
            </a:pPr>
            <a:r>
              <a:rPr lang="en-US" sz="1800" dirty="0">
                <a:solidFill>
                  <a:srgbClr val="262525"/>
                </a:solidFill>
                <a:effectLst/>
                <a:latin typeface="Calibri" panose="020F0502020204030204" pitchFamily="34" charset="0"/>
              </a:rPr>
              <a:t> </a:t>
            </a:r>
          </a:p>
          <a:p>
            <a:pPr marL="0" marR="0" rtl="0">
              <a:spcBef>
                <a:spcPts val="0"/>
              </a:spcBef>
              <a:spcAft>
                <a:spcPts val="0"/>
              </a:spcAft>
            </a:pPr>
            <a:r>
              <a:rPr lang="en-US" sz="1800" dirty="0">
                <a:solidFill>
                  <a:srgbClr val="262525"/>
                </a:solidFill>
                <a:effectLst/>
                <a:latin typeface="Calibri" panose="020F0502020204030204" pitchFamily="34" charset="0"/>
              </a:rPr>
              <a:t> </a:t>
            </a:r>
          </a:p>
          <a:p>
            <a:pPr marL="0" marR="0" rtl="0">
              <a:spcBef>
                <a:spcPts val="0"/>
              </a:spcBef>
              <a:spcAft>
                <a:spcPts val="0"/>
              </a:spcAft>
            </a:pPr>
            <a:r>
              <a:rPr lang="en-US" sz="1800" dirty="0">
                <a:solidFill>
                  <a:srgbClr val="262525"/>
                </a:solidFill>
                <a:effectLst/>
                <a:latin typeface="Calibri" panose="020F0502020204030204" pitchFamily="34" charset="0"/>
              </a:rPr>
              <a:t> </a:t>
            </a:r>
          </a:p>
          <a:p>
            <a:pPr marL="0" marR="0" rtl="0">
              <a:spcBef>
                <a:spcPts val="0"/>
              </a:spcBef>
              <a:spcAft>
                <a:spcPts val="0"/>
              </a:spcAft>
            </a:pPr>
            <a:endParaRPr lang="en-IN" sz="1100" dirty="0">
              <a:solidFill>
                <a:srgbClr val="262525"/>
              </a:solidFill>
              <a:effectLst/>
              <a:latin typeface="Calibri" panose="020F0502020204030204" pitchFamily="34" charset="0"/>
            </a:endParaRPr>
          </a:p>
        </p:txBody>
      </p:sp>
    </p:spTree>
    <p:extLst>
      <p:ext uri="{BB962C8B-B14F-4D97-AF65-F5344CB8AC3E}">
        <p14:creationId xmlns:p14="http://schemas.microsoft.com/office/powerpoint/2010/main" val="2605403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761026-7B09-46C2-BC1A-0023FED7B556}"/>
              </a:ext>
            </a:extLst>
          </p:cNvPr>
          <p:cNvPicPr>
            <a:picLocks noChangeAspect="1"/>
          </p:cNvPicPr>
          <p:nvPr/>
        </p:nvPicPr>
        <p:blipFill>
          <a:blip r:embed="rId2"/>
          <a:stretch>
            <a:fillRect/>
          </a:stretch>
        </p:blipFill>
        <p:spPr>
          <a:xfrm>
            <a:off x="10984055" y="5667375"/>
            <a:ext cx="1190625" cy="1190625"/>
          </a:xfrm>
          <a:prstGeom prst="rect">
            <a:avLst/>
          </a:prstGeom>
        </p:spPr>
      </p:pic>
      <p:sp>
        <p:nvSpPr>
          <p:cNvPr id="4" name="TextBox 3">
            <a:extLst>
              <a:ext uri="{FF2B5EF4-FFF2-40B4-BE49-F238E27FC236}">
                <a16:creationId xmlns:a16="http://schemas.microsoft.com/office/drawing/2014/main" id="{CF2AB38E-E298-43FA-A3AF-950B6A7F4281}"/>
              </a:ext>
            </a:extLst>
          </p:cNvPr>
          <p:cNvSpPr txBox="1"/>
          <p:nvPr/>
        </p:nvSpPr>
        <p:spPr>
          <a:xfrm>
            <a:off x="933451" y="1257301"/>
            <a:ext cx="9620250" cy="4647426"/>
          </a:xfrm>
          <a:prstGeom prst="rect">
            <a:avLst/>
          </a:prstGeom>
          <a:noFill/>
        </p:spPr>
        <p:txBody>
          <a:bodyPr wrap="square">
            <a:spAutoFit/>
          </a:bodyPr>
          <a:lstStyle/>
          <a:p>
            <a:pPr marL="742950" lvl="1" indent="-285750" rtl="0" fontAlgn="ctr">
              <a:spcBef>
                <a:spcPts val="0"/>
              </a:spcBef>
              <a:spcAft>
                <a:spcPts val="0"/>
              </a:spcAft>
              <a:buFont typeface="Arial" panose="020B0604020202020204" pitchFamily="34" charset="0"/>
              <a:buChar char="•"/>
            </a:pPr>
            <a:r>
              <a:rPr lang="en-IN" sz="2000" dirty="0">
                <a:solidFill>
                  <a:srgbClr val="262525"/>
                </a:solidFill>
                <a:effectLst/>
                <a:latin typeface="inherit"/>
              </a:rPr>
              <a:t>The</a:t>
            </a:r>
            <a:r>
              <a:rPr lang="en-US" sz="2000" dirty="0">
                <a:solidFill>
                  <a:srgbClr val="262525"/>
                </a:solidFill>
                <a:effectLst/>
                <a:latin typeface="inherit"/>
              </a:rPr>
              <a:t> </a:t>
            </a:r>
            <a:r>
              <a:rPr lang="en-US" sz="2000" b="1" dirty="0">
                <a:solidFill>
                  <a:srgbClr val="262525"/>
                </a:solidFill>
                <a:effectLst/>
                <a:latin typeface="inherit"/>
              </a:rPr>
              <a:t>browser</a:t>
            </a:r>
            <a:r>
              <a:rPr lang="en-US" sz="2000" dirty="0">
                <a:solidFill>
                  <a:srgbClr val="262525"/>
                </a:solidFill>
                <a:effectLst/>
                <a:latin typeface="inherit"/>
              </a:rPr>
              <a:t> </a:t>
            </a:r>
            <a:r>
              <a:rPr lang="en-IN" sz="2000" dirty="0">
                <a:solidFill>
                  <a:srgbClr val="262525"/>
                </a:solidFill>
                <a:effectLst/>
                <a:latin typeface="inherit"/>
              </a:rPr>
              <a:t>connects your computer to the server through an IP address. The IP address is obtained by translating the domain name. (</a:t>
            </a:r>
            <a:r>
              <a:rPr lang="en-US" sz="2000" i="1" dirty="0">
                <a:solidFill>
                  <a:srgbClr val="262525"/>
                </a:solidFill>
                <a:effectLst/>
                <a:latin typeface="inherit"/>
              </a:rPr>
              <a:t>Don’t worry, this part is all done automatically by your browser so you don’t have to look up the IP addresses yourself.</a:t>
            </a:r>
            <a:r>
              <a:rPr lang="en-IN" sz="2000" dirty="0">
                <a:solidFill>
                  <a:srgbClr val="262525"/>
                </a:solidFill>
                <a:effectLst/>
                <a:latin typeface="inherit"/>
              </a:rPr>
              <a:t>)</a:t>
            </a:r>
            <a:endParaRPr lang="en-IN" sz="1200" dirty="0">
              <a:solidFill>
                <a:srgbClr val="262525"/>
              </a:solidFill>
              <a:effectLst/>
              <a:latin typeface="Calibri" panose="020F0502020204030204" pitchFamily="34" charset="0"/>
            </a:endParaRPr>
          </a:p>
          <a:p>
            <a:pPr marL="0" marR="0" rtl="0">
              <a:spcBef>
                <a:spcPts val="0"/>
              </a:spcBef>
              <a:spcAft>
                <a:spcPts val="0"/>
              </a:spcAft>
            </a:pPr>
            <a:r>
              <a:rPr lang="en-US" sz="2000" dirty="0">
                <a:solidFill>
                  <a:srgbClr val="262525"/>
                </a:solidFill>
                <a:effectLst/>
                <a:latin typeface="Calibri" panose="020F0502020204030204" pitchFamily="34" charset="0"/>
              </a:rPr>
              <a:t> </a:t>
            </a:r>
          </a:p>
          <a:p>
            <a:pPr marL="0" marR="0" rtl="0">
              <a:spcBef>
                <a:spcPts val="0"/>
              </a:spcBef>
              <a:spcAft>
                <a:spcPts val="0"/>
              </a:spcAft>
            </a:pPr>
            <a:endParaRPr lang="en-IN" sz="2000" dirty="0">
              <a:solidFill>
                <a:srgbClr val="262525"/>
              </a:solidFill>
              <a:effectLst/>
              <a:highlight>
                <a:srgbClr val="FF0000"/>
              </a:highlight>
              <a:latin typeface="Source Sans Pro" panose="020B0703030403020204" pitchFamily="34" charset="0"/>
            </a:endParaRPr>
          </a:p>
          <a:p>
            <a:pPr marL="0" marR="0" rtl="0">
              <a:spcBef>
                <a:spcPts val="0"/>
              </a:spcBef>
              <a:spcAft>
                <a:spcPts val="0"/>
              </a:spcAft>
            </a:pPr>
            <a:endParaRPr lang="en-IN" sz="2000" dirty="0">
              <a:solidFill>
                <a:srgbClr val="262525"/>
              </a:solidFill>
              <a:effectLst/>
              <a:highlight>
                <a:srgbClr val="FF0000"/>
              </a:highlight>
              <a:latin typeface="Source Sans Pro" panose="020B0703030403020204" pitchFamily="34" charset="0"/>
            </a:endParaRPr>
          </a:p>
          <a:p>
            <a:pPr marL="0" marR="0" rtl="0">
              <a:spcBef>
                <a:spcPts val="0"/>
              </a:spcBef>
              <a:spcAft>
                <a:spcPts val="0"/>
              </a:spcAft>
            </a:pPr>
            <a:endParaRPr lang="en-IN" sz="2000" dirty="0">
              <a:solidFill>
                <a:srgbClr val="262525"/>
              </a:solidFill>
              <a:effectLst/>
              <a:highlight>
                <a:srgbClr val="FF0000"/>
              </a:highlight>
              <a:latin typeface="Source Sans Pro" panose="020B0703030403020204" pitchFamily="34" charset="0"/>
            </a:endParaRPr>
          </a:p>
          <a:p>
            <a:pPr marL="0" marR="0" rtl="0">
              <a:spcBef>
                <a:spcPts val="0"/>
              </a:spcBef>
              <a:spcAft>
                <a:spcPts val="0"/>
              </a:spcAft>
            </a:pPr>
            <a:r>
              <a:rPr lang="en-IN" sz="2000" dirty="0">
                <a:solidFill>
                  <a:srgbClr val="262525"/>
                </a:solidFill>
                <a:effectLst/>
                <a:highlight>
                  <a:srgbClr val="FF0000"/>
                </a:highlight>
                <a:latin typeface="Source Sans Pro" panose="020B0703030403020204" pitchFamily="34" charset="0"/>
              </a:rPr>
              <a:t>In other words, in order to display your website on the Internet, you will need:</a:t>
            </a:r>
            <a:endParaRPr lang="en-IN" sz="2000" dirty="0">
              <a:solidFill>
                <a:srgbClr val="262525"/>
              </a:solidFill>
              <a:effectLst/>
              <a:latin typeface="Source Sans Pro" panose="020B0703030403020204" pitchFamily="34" charset="0"/>
            </a:endParaRPr>
          </a:p>
          <a:p>
            <a:pPr marL="0" marR="0" rtl="0">
              <a:spcBef>
                <a:spcPts val="0"/>
              </a:spcBef>
              <a:spcAft>
                <a:spcPts val="0"/>
              </a:spcAft>
            </a:pPr>
            <a:r>
              <a:rPr lang="en-US" sz="2000" dirty="0">
                <a:solidFill>
                  <a:srgbClr val="262525"/>
                </a:solidFill>
                <a:effectLst/>
                <a:latin typeface="Source Sans Pro" panose="020B0703030403020204" pitchFamily="34" charset="0"/>
              </a:rPr>
              <a:t> </a:t>
            </a:r>
          </a:p>
          <a:p>
            <a:pPr marL="0" marR="0" rtl="0">
              <a:spcBef>
                <a:spcPts val="0"/>
              </a:spcBef>
              <a:spcAft>
                <a:spcPts val="0"/>
              </a:spcAft>
            </a:pPr>
            <a:r>
              <a:rPr lang="en-IN" sz="2400" dirty="0">
                <a:solidFill>
                  <a:srgbClr val="262525"/>
                </a:solidFill>
                <a:effectLst/>
                <a:latin typeface="Source Sans Pro" panose="020B0703030403020204" pitchFamily="34" charset="0"/>
              </a:rPr>
              <a:t> </a:t>
            </a:r>
          </a:p>
          <a:p>
            <a:pPr marL="742950" lvl="1" indent="-285750" rtl="0" fontAlgn="ctr">
              <a:spcBef>
                <a:spcPts val="0"/>
              </a:spcBef>
              <a:spcAft>
                <a:spcPts val="0"/>
              </a:spcAft>
              <a:buFont typeface="Arial" panose="020B0604020202020204" pitchFamily="34" charset="0"/>
              <a:buChar char="•"/>
            </a:pPr>
            <a:r>
              <a:rPr lang="en-IN" sz="2400" b="1" i="1" dirty="0">
                <a:solidFill>
                  <a:srgbClr val="262525"/>
                </a:solidFill>
                <a:effectLst/>
                <a:latin typeface="inherit"/>
              </a:rPr>
              <a:t>A website</a:t>
            </a:r>
            <a:endParaRPr lang="en-IN" sz="1200" dirty="0">
              <a:solidFill>
                <a:srgbClr val="262525"/>
              </a:solidFill>
              <a:effectLst/>
              <a:latin typeface="Calibri" panose="020F0502020204030204" pitchFamily="34" charset="0"/>
            </a:endParaRPr>
          </a:p>
          <a:p>
            <a:pPr marL="742950" lvl="1" indent="-285750" rtl="0" fontAlgn="ctr">
              <a:spcBef>
                <a:spcPts val="0"/>
              </a:spcBef>
              <a:spcAft>
                <a:spcPts val="0"/>
              </a:spcAft>
              <a:buFont typeface="Arial" panose="020B0604020202020204" pitchFamily="34" charset="0"/>
              <a:buChar char="•"/>
            </a:pPr>
            <a:r>
              <a:rPr lang="en-IN" sz="2400" b="1" i="1" dirty="0">
                <a:solidFill>
                  <a:srgbClr val="262525"/>
                </a:solidFill>
                <a:effectLst/>
                <a:latin typeface="inherit"/>
              </a:rPr>
              <a:t>A domain name</a:t>
            </a:r>
            <a:endParaRPr lang="en-IN" sz="1200" dirty="0">
              <a:solidFill>
                <a:srgbClr val="262525"/>
              </a:solidFill>
              <a:effectLst/>
              <a:latin typeface="Calibri" panose="020F0502020204030204" pitchFamily="34" charset="0"/>
            </a:endParaRPr>
          </a:p>
          <a:p>
            <a:pPr marL="742950" lvl="1" indent="-285750" rtl="0" fontAlgn="ctr">
              <a:spcBef>
                <a:spcPts val="0"/>
              </a:spcBef>
              <a:spcAft>
                <a:spcPts val="0"/>
              </a:spcAft>
              <a:buFont typeface="Arial" panose="020B0604020202020204" pitchFamily="34" charset="0"/>
              <a:buChar char="•"/>
            </a:pPr>
            <a:r>
              <a:rPr lang="en-IN" sz="2400" b="1" i="1" dirty="0">
                <a:solidFill>
                  <a:srgbClr val="262525"/>
                </a:solidFill>
                <a:effectLst/>
                <a:latin typeface="inherit"/>
              </a:rPr>
              <a:t>A server</a:t>
            </a:r>
            <a:endParaRPr lang="en-IN" sz="2000" dirty="0"/>
          </a:p>
        </p:txBody>
      </p:sp>
    </p:spTree>
    <p:extLst>
      <p:ext uri="{BB962C8B-B14F-4D97-AF65-F5344CB8AC3E}">
        <p14:creationId xmlns:p14="http://schemas.microsoft.com/office/powerpoint/2010/main" val="1629487604"/>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2.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{23ED722B-3FD7-4CB3-AEDE-81E34C7DA33E}tf11964407_win32</Template>
  <TotalTime>147</TotalTime>
  <Words>936</Words>
  <Application>Microsoft Office PowerPoint</Application>
  <PresentationFormat>Widescreen</PresentationFormat>
  <Paragraphs>141</Paragraphs>
  <Slides>18</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18</vt:i4>
      </vt:variant>
    </vt:vector>
  </HeadingPairs>
  <TitlesOfParts>
    <vt:vector size="34" baseType="lpstr">
      <vt:lpstr>Algerian</vt:lpstr>
      <vt:lpstr>Arial</vt:lpstr>
      <vt:lpstr>Arial Rounded MT Bold</vt:lpstr>
      <vt:lpstr>Britannic Bold</vt:lpstr>
      <vt:lpstr>Calibri</vt:lpstr>
      <vt:lpstr>Californian FB</vt:lpstr>
      <vt:lpstr>Consolas</vt:lpstr>
      <vt:lpstr>Franklin Gothic Book</vt:lpstr>
      <vt:lpstr>Franklin Gothic Demi</vt:lpstr>
      <vt:lpstr>Gill Sans MT</vt:lpstr>
      <vt:lpstr>inherit</vt:lpstr>
      <vt:lpstr>Segoe UI</vt:lpstr>
      <vt:lpstr>Source Sans Pro</vt:lpstr>
      <vt:lpstr>Verdana</vt:lpstr>
      <vt:lpstr>Wingdings 2</vt:lpstr>
      <vt:lpstr>DividendVTI</vt:lpstr>
      <vt:lpstr>Shubhanshu nishad young scientist of India &amp; founder &amp; CEO of meta educator</vt:lpstr>
      <vt:lpstr>Web development bootcamp (2 week course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cODE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Shubhanshu nishad young scientist of India &amp; founder &amp; CEO of meta educator</dc:title>
  <dc:creator>shubhanshu nishad</dc:creator>
  <cp:lastModifiedBy>shubhanshu nishad</cp:lastModifiedBy>
  <cp:revision>3</cp:revision>
  <dcterms:created xsi:type="dcterms:W3CDTF">2021-08-19T14:07:57Z</dcterms:created>
  <dcterms:modified xsi:type="dcterms:W3CDTF">2021-08-25T09:36:42Z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